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500" r:id="rId2"/>
    <p:sldId id="534" r:id="rId3"/>
    <p:sldId id="535" r:id="rId4"/>
    <p:sldId id="9004" r:id="rId5"/>
    <p:sldId id="8982" r:id="rId6"/>
    <p:sldId id="8988" r:id="rId7"/>
    <p:sldId id="8989" r:id="rId8"/>
    <p:sldId id="8992" r:id="rId9"/>
    <p:sldId id="8994" r:id="rId10"/>
    <p:sldId id="536" r:id="rId11"/>
    <p:sldId id="8997" r:id="rId12"/>
    <p:sldId id="9000" r:id="rId13"/>
    <p:sldId id="8999" r:id="rId14"/>
    <p:sldId id="8998" r:id="rId15"/>
    <p:sldId id="9001" r:id="rId16"/>
    <p:sldId id="9002" r:id="rId17"/>
    <p:sldId id="9003" r:id="rId18"/>
    <p:sldId id="51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FAB512-4EBF-96A9-5483-81755FEF105E}" name="Titas, Pete" initials="TP" userId="S::pete.titas@changehealthcare.com::40cc523e-78cd-4882-aa34-deffd5159ab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ravis Kinsey" initials="TK" lastIdx="2" clrIdx="0">
    <p:extLst>
      <p:ext uri="{19B8F6BF-5375-455C-9EA6-DF929625EA0E}">
        <p15:presenceInfo xmlns:p15="http://schemas.microsoft.com/office/powerpoint/2012/main" userId="Travis Kinsey" providerId="None"/>
      </p:ext>
    </p:extLst>
  </p:cmAuthor>
  <p:cmAuthor id="2" name="Perkins, Ryan" initials="PR" lastIdx="1" clrIdx="1">
    <p:extLst>
      <p:ext uri="{19B8F6BF-5375-455C-9EA6-DF929625EA0E}">
        <p15:presenceInfo xmlns:p15="http://schemas.microsoft.com/office/powerpoint/2012/main" userId="S::ryan.perkins@changehealthcare.com::83529666-0e50-4712-abb0-28f95821e5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1A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478" autoAdjust="0"/>
    <p:restoredTop sz="93875" autoAdjust="0"/>
  </p:normalViewPr>
  <p:slideViewPr>
    <p:cSldViewPr snapToGrid="0" snapToObjects="1">
      <p:cViewPr varScale="1">
        <p:scale>
          <a:sx n="67" d="100"/>
          <a:sy n="67" d="100"/>
        </p:scale>
        <p:origin x="84"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rkins, Ryan" userId="83529666-0e50-4712-abb0-28f95821e5aa" providerId="ADAL" clId="{298A9383-7826-4203-B6EE-7386F6D16F1D}"/>
    <pc:docChg chg="custSel modSld">
      <pc:chgData name="Perkins, Ryan" userId="83529666-0e50-4712-abb0-28f95821e5aa" providerId="ADAL" clId="{298A9383-7826-4203-B6EE-7386F6D16F1D}" dt="2022-06-02T00:23:14.459" v="6" actId="1592"/>
      <pc:docMkLst>
        <pc:docMk/>
      </pc:docMkLst>
      <pc:sldChg chg="addCm delCm modCm">
        <pc:chgData name="Perkins, Ryan" userId="83529666-0e50-4712-abb0-28f95821e5aa" providerId="ADAL" clId="{298A9383-7826-4203-B6EE-7386F6D16F1D}" dt="2022-06-02T00:23:14.459" v="6" actId="1592"/>
        <pc:sldMkLst>
          <pc:docMk/>
          <pc:sldMk cId="3889946907" sldId="500"/>
        </pc:sldMkLst>
      </pc:sldChg>
      <pc:sldChg chg="delSp mod delCm">
        <pc:chgData name="Perkins, Ryan" userId="83529666-0e50-4712-abb0-28f95821e5aa" providerId="ADAL" clId="{298A9383-7826-4203-B6EE-7386F6D16F1D}" dt="2022-06-02T00:22:00.872" v="3" actId="1592"/>
        <pc:sldMkLst>
          <pc:docMk/>
          <pc:sldMk cId="4141602153" sldId="535"/>
        </pc:sldMkLst>
        <pc:spChg chg="del">
          <ac:chgData name="Perkins, Ryan" userId="83529666-0e50-4712-abb0-28f95821e5aa" providerId="ADAL" clId="{298A9383-7826-4203-B6EE-7386F6D16F1D}" dt="2022-06-02T00:21:47.804" v="0" actId="478"/>
          <ac:spMkLst>
            <pc:docMk/>
            <pc:sldMk cId="4141602153" sldId="535"/>
            <ac:spMk id="3" creationId="{0448A12B-750A-B24A-A903-B4E4DEB79FD8}"/>
          </ac:spMkLst>
        </pc:spChg>
        <pc:spChg chg="del">
          <ac:chgData name="Perkins, Ryan" userId="83529666-0e50-4712-abb0-28f95821e5aa" providerId="ADAL" clId="{298A9383-7826-4203-B6EE-7386F6D16F1D}" dt="2022-06-02T00:21:50.167" v="1" actId="478"/>
          <ac:spMkLst>
            <pc:docMk/>
            <pc:sldMk cId="4141602153" sldId="535"/>
            <ac:spMk id="4" creationId="{A47183ED-2A6D-114F-931A-221A0F55BCA6}"/>
          </ac:spMkLst>
        </pc:spChg>
        <pc:spChg chg="del">
          <ac:chgData name="Perkins, Ryan" userId="83529666-0e50-4712-abb0-28f95821e5aa" providerId="ADAL" clId="{298A9383-7826-4203-B6EE-7386F6D16F1D}" dt="2022-06-02T00:21:51.902" v="2" actId="478"/>
          <ac:spMkLst>
            <pc:docMk/>
            <pc:sldMk cId="4141602153" sldId="535"/>
            <ac:spMk id="5" creationId="{0266C3C1-45A8-2542-A7FE-57DB4D67A69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entury Gothic Regular"/>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entury Gothic Regular"/>
              </a:defRPr>
            </a:lvl1pPr>
          </a:lstStyle>
          <a:p>
            <a:fld id="{935E4E60-7E27-CD4E-8270-6CF61EB73A7F}" type="datetimeFigureOut">
              <a:rPr lang="en-US" smtClean="0"/>
              <a:pPr/>
              <a:t>6/1/2022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entury Gothic Regular"/>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entury Gothic Regular"/>
              </a:defRPr>
            </a:lvl1pPr>
          </a:lstStyle>
          <a:p>
            <a:fld id="{76DACB96-E8D8-E844-8A69-88AC50610E61}" type="slidenum">
              <a:rPr lang="en-US" smtClean="0"/>
              <a:pPr/>
              <a:t>‹#›</a:t>
            </a:fld>
            <a:endParaRPr lang="en-US" dirty="0"/>
          </a:p>
        </p:txBody>
      </p:sp>
    </p:spTree>
    <p:extLst>
      <p:ext uri="{BB962C8B-B14F-4D97-AF65-F5344CB8AC3E}">
        <p14:creationId xmlns:p14="http://schemas.microsoft.com/office/powerpoint/2010/main" val="1145666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entury Gothic Regular"/>
        <a:ea typeface="+mn-ea"/>
        <a:cs typeface="+mn-cs"/>
      </a:defRPr>
    </a:lvl1pPr>
    <a:lvl2pPr marL="457200" algn="l" defTabSz="914400" rtl="0" eaLnBrk="1" latinLnBrk="0" hangingPunct="1">
      <a:defRPr sz="1200" b="0" i="0" kern="1200">
        <a:solidFill>
          <a:schemeClr val="tx1"/>
        </a:solidFill>
        <a:latin typeface="Century Gothic Regular"/>
        <a:ea typeface="+mn-ea"/>
        <a:cs typeface="+mn-cs"/>
      </a:defRPr>
    </a:lvl2pPr>
    <a:lvl3pPr marL="914400" algn="l" defTabSz="914400" rtl="0" eaLnBrk="1" latinLnBrk="0" hangingPunct="1">
      <a:defRPr sz="1200" b="0" i="0" kern="1200">
        <a:solidFill>
          <a:schemeClr val="tx1"/>
        </a:solidFill>
        <a:latin typeface="Century Gothic Regular"/>
        <a:ea typeface="+mn-ea"/>
        <a:cs typeface="+mn-cs"/>
      </a:defRPr>
    </a:lvl3pPr>
    <a:lvl4pPr marL="1371600" algn="l" defTabSz="914400" rtl="0" eaLnBrk="1" latinLnBrk="0" hangingPunct="1">
      <a:defRPr sz="1200" b="0" i="0" kern="1200">
        <a:solidFill>
          <a:schemeClr val="tx1"/>
        </a:solidFill>
        <a:latin typeface="Century Gothic Regular"/>
        <a:ea typeface="+mn-ea"/>
        <a:cs typeface="+mn-cs"/>
      </a:defRPr>
    </a:lvl4pPr>
    <a:lvl5pPr marL="1828800" algn="l" defTabSz="914400" rtl="0" eaLnBrk="1" latinLnBrk="0" hangingPunct="1">
      <a:defRPr sz="1200" b="0" i="0" kern="1200">
        <a:solidFill>
          <a:schemeClr val="tx1"/>
        </a:solidFill>
        <a:latin typeface="Century Gothic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DACB96-E8D8-E844-8A69-88AC50610E61}" type="slidenum">
              <a:rPr lang="en-US" smtClean="0"/>
              <a:pPr/>
              <a:t>3</a:t>
            </a:fld>
            <a:endParaRPr lang="en-US" dirty="0"/>
          </a:p>
        </p:txBody>
      </p:sp>
    </p:spTree>
    <p:extLst>
      <p:ext uri="{BB962C8B-B14F-4D97-AF65-F5344CB8AC3E}">
        <p14:creationId xmlns:p14="http://schemas.microsoft.com/office/powerpoint/2010/main" val="3012251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DACB96-E8D8-E844-8A69-88AC50610E61}" type="slidenum">
              <a:rPr lang="en-US" smtClean="0"/>
              <a:pPr/>
              <a:t>4</a:t>
            </a:fld>
            <a:endParaRPr lang="en-US" dirty="0"/>
          </a:p>
        </p:txBody>
      </p:sp>
    </p:spTree>
    <p:extLst>
      <p:ext uri="{BB962C8B-B14F-4D97-AF65-F5344CB8AC3E}">
        <p14:creationId xmlns:p14="http://schemas.microsoft.com/office/powerpoint/2010/main" val="1434612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look at a payment accuracy strategy. There are many different positions on the claim workflow to interact with the claim. Multiple positions are key because information is added along the way.</a:t>
            </a:r>
          </a:p>
          <a:p>
            <a:endParaRPr lang="en-US" dirty="0"/>
          </a:p>
          <a:p>
            <a:endParaRPr lang="en-US" dirty="0"/>
          </a:p>
          <a:p>
            <a:endParaRPr lang="en-US" dirty="0"/>
          </a:p>
          <a:p>
            <a:endParaRPr lang="en-US" dirty="0"/>
          </a:p>
          <a:p>
            <a:r>
              <a:rPr lang="en-US" dirty="0"/>
              <a:t>What can you do before the claim hits the core system? There are solutions available that can apply messages back to the provider</a:t>
            </a:r>
          </a:p>
          <a:p>
            <a:endParaRPr lang="en-US" dirty="0"/>
          </a:p>
          <a:p>
            <a:r>
              <a:rPr lang="en-US" dirty="0"/>
              <a:t>What are you doing with primary editing?” Are you maximizing what you are doing there</a:t>
            </a:r>
          </a:p>
          <a:p>
            <a:endParaRPr lang="en-US" dirty="0"/>
          </a:p>
          <a:p>
            <a:r>
              <a:rPr lang="en-US" dirty="0"/>
              <a:t>What additional opportunity do you have in secondary editing. How does this compliment what is being done in primary</a:t>
            </a:r>
          </a:p>
          <a:p>
            <a:r>
              <a:rPr lang="en-US" dirty="0"/>
              <a:t> </a:t>
            </a:r>
          </a:p>
          <a:p>
            <a:r>
              <a:rPr lang="en-US" dirty="0"/>
              <a:t>Post pay  - have the time create an in depth review</a:t>
            </a:r>
          </a:p>
          <a:p>
            <a:endParaRPr lang="en-US" dirty="0"/>
          </a:p>
          <a:p>
            <a:r>
              <a:rPr lang="en-US" dirty="0"/>
              <a:t>When you look at those solutions, its import to have strong components, but the extra value, the optimization comes from connection the solutions. Shifting concepts forward</a:t>
            </a:r>
          </a:p>
          <a:p>
            <a:endParaRPr lang="en-US" dirty="0"/>
          </a:p>
          <a:p>
            <a:r>
              <a:rPr lang="en-US" dirty="0"/>
              <a:t>Along the bottom we have COB. This follows the similar mindset. Help collect money paid out when you weren’t the primary vendor…but also fix the problem. Cost avoidance. Let’s correct the coverage before the claim is paid</a:t>
            </a:r>
          </a:p>
          <a:p>
            <a:endParaRPr lang="en-US" dirty="0"/>
          </a:p>
          <a:p>
            <a:r>
              <a:rPr lang="en-US" dirty="0"/>
              <a:t>The last bar across the top also highlights a them we see in the market and one we have discussed. Provider collaboration. Let’s help bring the providers into the process. Create the transparency and work with them. Incorporate solutions that drive outreach and education vs just applying edits or reviews. </a:t>
            </a:r>
          </a:p>
          <a:p>
            <a:endParaRPr lang="en-US" dirty="0"/>
          </a:p>
          <a:p>
            <a:r>
              <a:rPr lang="en-US" dirty="0"/>
              <a:t>At the end of the day the key is to figure out where you are as a plan today and where you want to go. Change Healthcare can help you optimize your payment accuracy strategy. Save more, retain more, earlier in the workflow. This is a win for you, your providers and your membersPelo!014</a:t>
            </a:r>
          </a:p>
          <a:p>
            <a:endParaRPr lang="en-US" dirty="0"/>
          </a:p>
          <a:p>
            <a:endParaRPr lang="en-US" dirty="0"/>
          </a:p>
        </p:txBody>
      </p:sp>
      <p:sp>
        <p:nvSpPr>
          <p:cNvPr id="4" name="Slide Number Placeholder 3"/>
          <p:cNvSpPr>
            <a:spLocks noGrp="1"/>
          </p:cNvSpPr>
          <p:nvPr>
            <p:ph type="sldNum" sz="quarter" idx="5"/>
          </p:nvPr>
        </p:nvSpPr>
        <p:spPr/>
        <p:txBody>
          <a:bodyPr/>
          <a:lstStyle/>
          <a:p>
            <a:fld id="{76DACB96-E8D8-E844-8A69-88AC50610E61}" type="slidenum">
              <a:rPr lang="en-US" smtClean="0"/>
              <a:pPr/>
              <a:t>5</a:t>
            </a:fld>
            <a:endParaRPr lang="en-US" dirty="0"/>
          </a:p>
        </p:txBody>
      </p:sp>
    </p:spTree>
    <p:extLst>
      <p:ext uri="{BB962C8B-B14F-4D97-AF65-F5344CB8AC3E}">
        <p14:creationId xmlns:p14="http://schemas.microsoft.com/office/powerpoint/2010/main" val="22716989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lue">
    <p:bg>
      <p:bgPr>
        <a:solidFill>
          <a:schemeClr val="accent1">
            <a:lumMod val="75000"/>
          </a:schemeClr>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1342DD0-A6E4-2A4E-9DE9-AE6D1EDAADC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Rectangle 7"/>
          <p:cNvSpPr/>
          <p:nvPr userDrawn="1"/>
        </p:nvSpPr>
        <p:spPr>
          <a:xfrm>
            <a:off x="0" y="5638795"/>
            <a:ext cx="12192000" cy="12192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entury Gothic" pitchFamily="34" charset="0"/>
            </a:endParaRPr>
          </a:p>
        </p:txBody>
      </p:sp>
      <p:sp>
        <p:nvSpPr>
          <p:cNvPr id="11" name="Text Placeholder 22"/>
          <p:cNvSpPr>
            <a:spLocks noGrp="1"/>
          </p:cNvSpPr>
          <p:nvPr>
            <p:ph type="body" sz="quarter" idx="12" hasCustomPrompt="1"/>
          </p:nvPr>
        </p:nvSpPr>
        <p:spPr bwMode="gray">
          <a:xfrm>
            <a:off x="676655" y="3590903"/>
            <a:ext cx="10731663" cy="495300"/>
          </a:xfrm>
          <a:prstGeom prst="rect">
            <a:avLst/>
          </a:prstGeom>
        </p:spPr>
        <p:txBody>
          <a:bodyPr>
            <a:noAutofit/>
          </a:bodyPr>
          <a:lstStyle>
            <a:lvl1pPr>
              <a:spcBef>
                <a:spcPts val="300"/>
              </a:spcBef>
              <a:spcAft>
                <a:spcPts val="600"/>
              </a:spcAft>
              <a:buFontTx/>
              <a:buNone/>
              <a:defRPr sz="2000" baseline="0">
                <a:solidFill>
                  <a:schemeClr val="bg1"/>
                </a:solidFill>
              </a:defRPr>
            </a:lvl1pPr>
          </a:lstStyle>
          <a:p>
            <a:pPr lvl="0"/>
            <a:r>
              <a:rPr lang="en-US" dirty="0"/>
              <a:t>The sub-headline would go here </a:t>
            </a:r>
          </a:p>
        </p:txBody>
      </p:sp>
      <p:sp>
        <p:nvSpPr>
          <p:cNvPr id="12" name="Text Placeholder 7"/>
          <p:cNvSpPr>
            <a:spLocks noGrp="1"/>
          </p:cNvSpPr>
          <p:nvPr>
            <p:ph type="body" sz="quarter" idx="13" hasCustomPrompt="1"/>
          </p:nvPr>
        </p:nvSpPr>
        <p:spPr bwMode="gray">
          <a:xfrm>
            <a:off x="889193" y="5226009"/>
            <a:ext cx="1562181" cy="203200"/>
          </a:xfrm>
          <a:prstGeom prst="rect">
            <a:avLst/>
          </a:prstGeom>
          <a:ln>
            <a:noFill/>
          </a:ln>
        </p:spPr>
        <p:txBody>
          <a:bodyPr anchor="ctr" anchorCtr="0"/>
          <a:lstStyle>
            <a:lvl1pPr algn="ctr">
              <a:buFontTx/>
              <a:buNone/>
              <a:defRPr sz="1200" b="1" i="0" baseline="0">
                <a:solidFill>
                  <a:schemeClr val="bg1"/>
                </a:solidFill>
                <a:latin typeface="Century Gothic" charset="0"/>
                <a:ea typeface="Century Gothic" charset="0"/>
                <a:cs typeface="Century Gothic" charset="0"/>
              </a:defRPr>
            </a:lvl1pPr>
          </a:lstStyle>
          <a:p>
            <a:pPr lvl="0"/>
            <a:r>
              <a:rPr lang="en-US" dirty="0"/>
              <a:t>MM.DD.YYYY</a:t>
            </a:r>
          </a:p>
        </p:txBody>
      </p:sp>
      <p:sp>
        <p:nvSpPr>
          <p:cNvPr id="13" name="Title 1"/>
          <p:cNvSpPr>
            <a:spLocks noGrp="1"/>
          </p:cNvSpPr>
          <p:nvPr>
            <p:ph type="title" hasCustomPrompt="1"/>
          </p:nvPr>
        </p:nvSpPr>
        <p:spPr bwMode="gray">
          <a:xfrm>
            <a:off x="689652" y="1998290"/>
            <a:ext cx="10718215" cy="1468861"/>
          </a:xfrm>
        </p:spPr>
        <p:txBody>
          <a:bodyPr anchor="ctr"/>
          <a:lstStyle>
            <a:lvl1pPr>
              <a:defRPr sz="5000" cap="all" baseline="0">
                <a:solidFill>
                  <a:schemeClr val="bg1"/>
                </a:solidFill>
              </a:defRPr>
            </a:lvl1pPr>
          </a:lstStyle>
          <a:p>
            <a:pPr lvl="0"/>
            <a:r>
              <a:rPr lang="en-US" dirty="0"/>
              <a:t>This Is The Title Of The Presentation</a:t>
            </a:r>
          </a:p>
        </p:txBody>
      </p:sp>
      <p:cxnSp>
        <p:nvCxnSpPr>
          <p:cNvPr id="15" name="Straight Connector 14"/>
          <p:cNvCxnSpPr/>
          <p:nvPr userDrawn="1"/>
        </p:nvCxnSpPr>
        <p:spPr>
          <a:xfrm>
            <a:off x="2496802" y="5324763"/>
            <a:ext cx="9445796" cy="30907"/>
          </a:xfrm>
          <a:prstGeom prst="line">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255857" y="5329454"/>
            <a:ext cx="611031" cy="0"/>
          </a:xfrm>
          <a:prstGeom prst="line">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9DEF0BD-EED1-704F-94E5-9E660EB864B2}"/>
              </a:ext>
            </a:extLst>
          </p:cNvPr>
          <p:cNvSpPr txBox="1"/>
          <p:nvPr userDrawn="1"/>
        </p:nvSpPr>
        <p:spPr>
          <a:xfrm>
            <a:off x="164163" y="6494812"/>
            <a:ext cx="5957859" cy="215444"/>
          </a:xfrm>
          <a:prstGeom prst="rect">
            <a:avLst/>
          </a:prstGeom>
          <a:noFill/>
        </p:spPr>
        <p:txBody>
          <a:bodyPr wrap="square" rtlCol="0">
            <a:spAutoFit/>
          </a:bodyPr>
          <a:lstStyle/>
          <a:p>
            <a:r>
              <a:rPr lang="en-US" sz="800" dirty="0">
                <a:latin typeface="Century Gothic" panose="020B0502020202020204" pitchFamily="34" charset="0"/>
              </a:rPr>
              <a:t>© 2022 Change Healthcare LLC and/or one of its subsidiaries. All Rights Reserved. PROPRIETARY &amp; CONFIDENTIAL</a:t>
            </a:r>
            <a:endParaRPr lang="en-US" sz="800" b="0" i="0" dirty="0">
              <a:solidFill>
                <a:schemeClr val="tx1"/>
              </a:solidFill>
              <a:latin typeface="Century Gothic" pitchFamily="34" charset="0"/>
              <a:cs typeface="Arial"/>
            </a:endParaRPr>
          </a:p>
        </p:txBody>
      </p:sp>
      <p:cxnSp>
        <p:nvCxnSpPr>
          <p:cNvPr id="30" name="Straight Connector 29"/>
          <p:cNvCxnSpPr/>
          <p:nvPr userDrawn="1"/>
        </p:nvCxnSpPr>
        <p:spPr>
          <a:xfrm flipH="1">
            <a:off x="243462" y="249189"/>
            <a:ext cx="11699136" cy="5"/>
          </a:xfrm>
          <a:prstGeom prst="line">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1948538" y="249189"/>
            <a:ext cx="0" cy="5106481"/>
          </a:xfrm>
          <a:prstGeom prst="line">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243461" y="249193"/>
            <a:ext cx="1" cy="5075570"/>
          </a:xfrm>
          <a:prstGeom prst="line">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flipH="1">
            <a:off x="11073460" y="6468287"/>
            <a:ext cx="869138" cy="0"/>
          </a:xfrm>
          <a:prstGeom prst="line">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9FAB79B3-6D7C-AA41-A771-E2D600B1F2F6}"/>
              </a:ext>
            </a:extLst>
          </p:cNvPr>
          <p:cNvPicPr>
            <a:picLocks noChangeAspect="1"/>
          </p:cNvPicPr>
          <p:nvPr userDrawn="1"/>
        </p:nvPicPr>
        <p:blipFill>
          <a:blip r:embed="rId3"/>
          <a:stretch>
            <a:fillRect/>
          </a:stretch>
        </p:blipFill>
        <p:spPr>
          <a:xfrm>
            <a:off x="10005520" y="5933655"/>
            <a:ext cx="1896438" cy="731571"/>
          </a:xfrm>
          <a:prstGeom prst="rect">
            <a:avLst/>
          </a:prstGeom>
        </p:spPr>
      </p:pic>
      <p:sp>
        <p:nvSpPr>
          <p:cNvPr id="7" name="TextBox 6">
            <a:extLst>
              <a:ext uri="{FF2B5EF4-FFF2-40B4-BE49-F238E27FC236}">
                <a16:creationId xmlns:a16="http://schemas.microsoft.com/office/drawing/2014/main" id="{C933B11D-C4E4-4346-AC72-EAB5F5B60470}"/>
              </a:ext>
            </a:extLst>
          </p:cNvPr>
          <p:cNvSpPr txBox="1"/>
          <p:nvPr userDrawn="1"/>
        </p:nvSpPr>
        <p:spPr>
          <a:xfrm>
            <a:off x="6598024" y="788894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42408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2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6720" y="1825624"/>
            <a:ext cx="5414210" cy="4306824"/>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36890" y="1825624"/>
            <a:ext cx="5428388" cy="430682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5"/>
          <p:cNvSpPr txBox="1">
            <a:spLocks/>
          </p:cNvSpPr>
          <p:nvPr userDrawn="1"/>
        </p:nvSpPr>
        <p:spPr>
          <a:xfrm>
            <a:off x="11567162" y="6476225"/>
            <a:ext cx="375436" cy="381775"/>
          </a:xfrm>
          <a:prstGeom prst="rect">
            <a:avLst/>
          </a:prstGeom>
        </p:spPr>
        <p:txBody>
          <a:bodyPr vert="horz" lIns="91440" tIns="45720" rIns="91440" bIns="45720" rtlCol="0" anchor="ctr"/>
          <a:lstStyle>
            <a:defPPr>
              <a:defRPr lang="en-US"/>
            </a:defPPr>
            <a:lvl1pPr marL="0" algn="ctr" defTabSz="457200" rtl="0" eaLnBrk="1" latinLnBrk="0" hangingPunct="1">
              <a:defRPr sz="900" b="1" i="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EC4198-BC34-B148-AE5D-B60C14016A4A}" type="slidenum">
              <a:rPr lang="en-US" sz="900" b="0" smtClean="0"/>
              <a:pPr/>
              <a:t>‹#›</a:t>
            </a:fld>
            <a:endParaRPr lang="en-US" sz="900" b="0" dirty="0"/>
          </a:p>
        </p:txBody>
      </p:sp>
      <p:sp>
        <p:nvSpPr>
          <p:cNvPr id="19" name="Title 1"/>
          <p:cNvSpPr>
            <a:spLocks noGrp="1"/>
          </p:cNvSpPr>
          <p:nvPr>
            <p:ph type="title"/>
          </p:nvPr>
        </p:nvSpPr>
        <p:spPr>
          <a:xfrm>
            <a:off x="426720" y="365129"/>
            <a:ext cx="11338559" cy="1325563"/>
          </a:xfrm>
        </p:spPr>
        <p:txBody>
          <a:bodyPr/>
          <a:lstStyle>
            <a:lvl1pPr>
              <a:defRPr>
                <a:solidFill>
                  <a:schemeClr val="tx1"/>
                </a:solidFill>
              </a:defRPr>
            </a:lvl1pPr>
          </a:lstStyle>
          <a:p>
            <a:r>
              <a:rPr lang="en-US" dirty="0"/>
              <a:t>Click to edit Master title style</a:t>
            </a:r>
          </a:p>
        </p:txBody>
      </p:sp>
      <p:pic>
        <p:nvPicPr>
          <p:cNvPr id="18" name="Picture 17">
            <a:extLst>
              <a:ext uri="{FF2B5EF4-FFF2-40B4-BE49-F238E27FC236}">
                <a16:creationId xmlns:a16="http://schemas.microsoft.com/office/drawing/2014/main" id="{AE0D80AA-4AF6-6F4E-8985-D56C290505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6215" y="6346678"/>
            <a:ext cx="1058255" cy="324254"/>
          </a:xfrm>
          <a:prstGeom prst="rect">
            <a:avLst/>
          </a:prstGeom>
        </p:spPr>
      </p:pic>
      <p:grpSp>
        <p:nvGrpSpPr>
          <p:cNvPr id="20" name="Group 19">
            <a:extLst>
              <a:ext uri="{FF2B5EF4-FFF2-40B4-BE49-F238E27FC236}">
                <a16:creationId xmlns:a16="http://schemas.microsoft.com/office/drawing/2014/main" id="{EAAF3281-8C86-5E42-B75D-162FEFFF8B4A}"/>
              </a:ext>
            </a:extLst>
          </p:cNvPr>
          <p:cNvGrpSpPr/>
          <p:nvPr userDrawn="1"/>
        </p:nvGrpSpPr>
        <p:grpSpPr>
          <a:xfrm flipH="1" flipV="1">
            <a:off x="243461" y="249190"/>
            <a:ext cx="11705077" cy="6110235"/>
            <a:chOff x="414338" y="1760654"/>
            <a:chExt cx="8343434" cy="3434804"/>
          </a:xfrm>
        </p:grpSpPr>
        <p:cxnSp>
          <p:nvCxnSpPr>
            <p:cNvPr id="21" name="Straight Connector 20">
              <a:extLst>
                <a:ext uri="{FF2B5EF4-FFF2-40B4-BE49-F238E27FC236}">
                  <a16:creationId xmlns:a16="http://schemas.microsoft.com/office/drawing/2014/main" id="{300DDC75-FC51-B24C-9EAF-EA19CB0A89C9}"/>
                </a:ext>
              </a:extLst>
            </p:cNvPr>
            <p:cNvCxnSpPr>
              <a:cxnSpLocks/>
            </p:cNvCxnSpPr>
            <p:nvPr userDrawn="1"/>
          </p:nvCxnSpPr>
          <p:spPr>
            <a:xfrm flipV="1">
              <a:off x="2076109" y="1760658"/>
              <a:ext cx="6681660" cy="1"/>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A5838A0-C037-494F-8C9E-4EE9723411F9}"/>
                </a:ext>
              </a:extLst>
            </p:cNvPr>
            <p:cNvCxnSpPr/>
            <p:nvPr userDrawn="1"/>
          </p:nvCxnSpPr>
          <p:spPr>
            <a:xfrm flipV="1">
              <a:off x="418572" y="5195455"/>
              <a:ext cx="8339199" cy="3"/>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6668EE7-25B9-1E4A-8434-C852205715FA}"/>
                </a:ext>
              </a:extLst>
            </p:cNvPr>
            <p:cNvCxnSpPr>
              <a:cxnSpLocks/>
            </p:cNvCxnSpPr>
            <p:nvPr userDrawn="1"/>
          </p:nvCxnSpPr>
          <p:spPr>
            <a:xfrm flipH="1" flipV="1">
              <a:off x="414338" y="1760659"/>
              <a:ext cx="0" cy="3434799"/>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743207-E50B-934C-8211-FF88328B0E34}"/>
                </a:ext>
              </a:extLst>
            </p:cNvPr>
            <p:cNvCxnSpPr>
              <a:cxnSpLocks/>
            </p:cNvCxnSpPr>
            <p:nvPr userDrawn="1"/>
          </p:nvCxnSpPr>
          <p:spPr>
            <a:xfrm flipH="1" flipV="1">
              <a:off x="8757772" y="1760659"/>
              <a:ext cx="0" cy="3434796"/>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C768729-AF0B-3E44-ABA2-C5AFF5C7A472}"/>
                </a:ext>
              </a:extLst>
            </p:cNvPr>
            <p:cNvCxnSpPr/>
            <p:nvPr userDrawn="1"/>
          </p:nvCxnSpPr>
          <p:spPr>
            <a:xfrm flipV="1">
              <a:off x="418572" y="1760654"/>
              <a:ext cx="619526"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84081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 Square Graphic">
    <p:spTree>
      <p:nvGrpSpPr>
        <p:cNvPr id="1" name=""/>
        <p:cNvGrpSpPr/>
        <p:nvPr/>
      </p:nvGrpSpPr>
      <p:grpSpPr>
        <a:xfrm>
          <a:off x="0" y="0"/>
          <a:ext cx="0" cy="0"/>
          <a:chOff x="0" y="0"/>
          <a:chExt cx="0" cy="0"/>
        </a:xfrm>
      </p:grpSpPr>
      <p:sp>
        <p:nvSpPr>
          <p:cNvPr id="16" name="Slide Number Placeholder 5"/>
          <p:cNvSpPr txBox="1">
            <a:spLocks/>
          </p:cNvSpPr>
          <p:nvPr userDrawn="1"/>
        </p:nvSpPr>
        <p:spPr>
          <a:xfrm>
            <a:off x="11567162" y="6476225"/>
            <a:ext cx="375436" cy="381775"/>
          </a:xfrm>
          <a:prstGeom prst="rect">
            <a:avLst/>
          </a:prstGeom>
        </p:spPr>
        <p:txBody>
          <a:bodyPr vert="horz" lIns="91440" tIns="45720" rIns="91440" bIns="45720" rtlCol="0" anchor="ctr"/>
          <a:lstStyle>
            <a:defPPr>
              <a:defRPr lang="en-US"/>
            </a:defPPr>
            <a:lvl1pPr marL="0" algn="ctr" defTabSz="457200" rtl="0" eaLnBrk="1" latinLnBrk="0" hangingPunct="1">
              <a:defRPr sz="900" b="1" i="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EC4198-BC34-B148-AE5D-B60C14016A4A}" type="slidenum">
              <a:rPr lang="en-US" sz="900" b="0" smtClean="0"/>
              <a:pPr/>
              <a:t>‹#›</a:t>
            </a:fld>
            <a:endParaRPr lang="en-US" sz="900" b="0" dirty="0"/>
          </a:p>
        </p:txBody>
      </p:sp>
      <p:sp>
        <p:nvSpPr>
          <p:cNvPr id="19" name="Title 1"/>
          <p:cNvSpPr>
            <a:spLocks noGrp="1"/>
          </p:cNvSpPr>
          <p:nvPr>
            <p:ph type="title"/>
          </p:nvPr>
        </p:nvSpPr>
        <p:spPr>
          <a:xfrm>
            <a:off x="426720" y="365129"/>
            <a:ext cx="11338559" cy="1325563"/>
          </a:xfrm>
        </p:spPr>
        <p:txBody>
          <a:bodyPr/>
          <a:lstStyle>
            <a:lvl1pPr>
              <a:defRPr>
                <a:solidFill>
                  <a:schemeClr val="tx1"/>
                </a:solidFill>
              </a:defRPr>
            </a:lvl1pPr>
          </a:lstStyle>
          <a:p>
            <a:r>
              <a:rPr lang="en-US" dirty="0"/>
              <a:t>Click to edit Master title style</a:t>
            </a:r>
          </a:p>
        </p:txBody>
      </p:sp>
      <p:sp>
        <p:nvSpPr>
          <p:cNvPr id="5" name="Picture Placeholder 4"/>
          <p:cNvSpPr>
            <a:spLocks noGrp="1"/>
          </p:cNvSpPr>
          <p:nvPr>
            <p:ph type="pic" sz="quarter" idx="10" hasCustomPrompt="1"/>
          </p:nvPr>
        </p:nvSpPr>
        <p:spPr>
          <a:xfrm>
            <a:off x="6336890" y="1825625"/>
            <a:ext cx="5428072" cy="4309343"/>
          </a:xfrm>
        </p:spPr>
        <p:txBody>
          <a:bodyPr/>
          <a:lstStyle/>
          <a:p>
            <a:r>
              <a:rPr lang="en-US" dirty="0"/>
              <a:t>Insert Graphic</a:t>
            </a:r>
          </a:p>
        </p:txBody>
      </p:sp>
      <p:sp>
        <p:nvSpPr>
          <p:cNvPr id="13" name="Content Placeholder 2"/>
          <p:cNvSpPr>
            <a:spLocks noGrp="1"/>
          </p:cNvSpPr>
          <p:nvPr>
            <p:ph sz="half" idx="1"/>
          </p:nvPr>
        </p:nvSpPr>
        <p:spPr>
          <a:xfrm>
            <a:off x="426720" y="1825625"/>
            <a:ext cx="5414210" cy="43093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err="1"/>
              <a:t>levelz</a:t>
            </a:r>
            <a:endParaRPr lang="en-US" dirty="0"/>
          </a:p>
        </p:txBody>
      </p:sp>
      <p:pic>
        <p:nvPicPr>
          <p:cNvPr id="29" name="Picture 28">
            <a:extLst>
              <a:ext uri="{FF2B5EF4-FFF2-40B4-BE49-F238E27FC236}">
                <a16:creationId xmlns:a16="http://schemas.microsoft.com/office/drawing/2014/main" id="{BE55DB34-00A7-D945-A7A8-611A0E5464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6215" y="6346678"/>
            <a:ext cx="1058255" cy="324254"/>
          </a:xfrm>
          <a:prstGeom prst="rect">
            <a:avLst/>
          </a:prstGeom>
        </p:spPr>
      </p:pic>
      <p:grpSp>
        <p:nvGrpSpPr>
          <p:cNvPr id="30" name="Group 29">
            <a:extLst>
              <a:ext uri="{FF2B5EF4-FFF2-40B4-BE49-F238E27FC236}">
                <a16:creationId xmlns:a16="http://schemas.microsoft.com/office/drawing/2014/main" id="{B0861A1E-0ABB-B94E-8CC4-3E1D6714322C}"/>
              </a:ext>
            </a:extLst>
          </p:cNvPr>
          <p:cNvGrpSpPr/>
          <p:nvPr userDrawn="1"/>
        </p:nvGrpSpPr>
        <p:grpSpPr>
          <a:xfrm flipH="1" flipV="1">
            <a:off x="243461" y="249190"/>
            <a:ext cx="11705077" cy="6110235"/>
            <a:chOff x="414338" y="1760654"/>
            <a:chExt cx="8343434" cy="3434804"/>
          </a:xfrm>
        </p:grpSpPr>
        <p:cxnSp>
          <p:nvCxnSpPr>
            <p:cNvPr id="31" name="Straight Connector 30">
              <a:extLst>
                <a:ext uri="{FF2B5EF4-FFF2-40B4-BE49-F238E27FC236}">
                  <a16:creationId xmlns:a16="http://schemas.microsoft.com/office/drawing/2014/main" id="{9C01EDC0-3E24-534E-ABC8-3D18143FD77F}"/>
                </a:ext>
              </a:extLst>
            </p:cNvPr>
            <p:cNvCxnSpPr>
              <a:cxnSpLocks/>
            </p:cNvCxnSpPr>
            <p:nvPr userDrawn="1"/>
          </p:nvCxnSpPr>
          <p:spPr>
            <a:xfrm flipV="1">
              <a:off x="2076109" y="1760658"/>
              <a:ext cx="6681660" cy="1"/>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AE472E5-E0E3-E042-87D8-5A1C194CA835}"/>
                </a:ext>
              </a:extLst>
            </p:cNvPr>
            <p:cNvCxnSpPr/>
            <p:nvPr userDrawn="1"/>
          </p:nvCxnSpPr>
          <p:spPr>
            <a:xfrm flipV="1">
              <a:off x="418572" y="5195455"/>
              <a:ext cx="8339199" cy="3"/>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295016A-EEA5-5848-8919-A1AAF42CDFE2}"/>
                </a:ext>
              </a:extLst>
            </p:cNvPr>
            <p:cNvCxnSpPr>
              <a:cxnSpLocks/>
            </p:cNvCxnSpPr>
            <p:nvPr userDrawn="1"/>
          </p:nvCxnSpPr>
          <p:spPr>
            <a:xfrm flipH="1" flipV="1">
              <a:off x="414338" y="1760659"/>
              <a:ext cx="0" cy="3434799"/>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BB3A1F4-B95C-C54C-AD39-82D5D2DB3DB7}"/>
                </a:ext>
              </a:extLst>
            </p:cNvPr>
            <p:cNvCxnSpPr>
              <a:cxnSpLocks/>
            </p:cNvCxnSpPr>
            <p:nvPr userDrawn="1"/>
          </p:nvCxnSpPr>
          <p:spPr>
            <a:xfrm flipH="1" flipV="1">
              <a:off x="8757772" y="1760659"/>
              <a:ext cx="0" cy="3434796"/>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CCDEA68-669D-E842-9162-A040FD2F7EB8}"/>
                </a:ext>
              </a:extLst>
            </p:cNvPr>
            <p:cNvCxnSpPr/>
            <p:nvPr userDrawn="1"/>
          </p:nvCxnSpPr>
          <p:spPr>
            <a:xfrm flipV="1">
              <a:off x="418572" y="1760654"/>
              <a:ext cx="619526"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 Vertical Graphic">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6721" y="1825625"/>
            <a:ext cx="6569501" cy="430682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err="1"/>
              <a:t>levelzz</a:t>
            </a:r>
            <a:endParaRPr lang="en-US" dirty="0"/>
          </a:p>
        </p:txBody>
      </p:sp>
      <p:sp>
        <p:nvSpPr>
          <p:cNvPr id="16" name="Slide Number Placeholder 5"/>
          <p:cNvSpPr txBox="1">
            <a:spLocks/>
          </p:cNvSpPr>
          <p:nvPr userDrawn="1"/>
        </p:nvSpPr>
        <p:spPr>
          <a:xfrm>
            <a:off x="11567160" y="6476225"/>
            <a:ext cx="375436" cy="381775"/>
          </a:xfrm>
          <a:prstGeom prst="rect">
            <a:avLst/>
          </a:prstGeom>
        </p:spPr>
        <p:txBody>
          <a:bodyPr vert="horz" lIns="91440" tIns="45720" rIns="91440" bIns="45720" rtlCol="0" anchor="ctr"/>
          <a:lstStyle>
            <a:defPPr>
              <a:defRPr lang="en-US"/>
            </a:defPPr>
            <a:lvl1pPr marL="0" algn="ctr" defTabSz="457200" rtl="0" eaLnBrk="1" latinLnBrk="0" hangingPunct="1">
              <a:defRPr sz="900" b="1" i="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EC4198-BC34-B148-AE5D-B60C14016A4A}" type="slidenum">
              <a:rPr lang="en-US" sz="900" b="0" smtClean="0"/>
              <a:pPr/>
              <a:t>‹#›</a:t>
            </a:fld>
            <a:endParaRPr lang="en-US" sz="900" b="0" dirty="0"/>
          </a:p>
        </p:txBody>
      </p:sp>
      <p:sp>
        <p:nvSpPr>
          <p:cNvPr id="19" name="Title 1"/>
          <p:cNvSpPr>
            <a:spLocks noGrp="1"/>
          </p:cNvSpPr>
          <p:nvPr>
            <p:ph type="title"/>
          </p:nvPr>
        </p:nvSpPr>
        <p:spPr>
          <a:xfrm>
            <a:off x="426721" y="365129"/>
            <a:ext cx="6583680" cy="1325563"/>
          </a:xfrm>
        </p:spPr>
        <p:txBody>
          <a:bodyPr/>
          <a:lstStyle>
            <a:lvl1pPr>
              <a:defRPr>
                <a:solidFill>
                  <a:schemeClr val="tx1"/>
                </a:solidFill>
              </a:defRPr>
            </a:lvl1pPr>
          </a:lstStyle>
          <a:p>
            <a:r>
              <a:rPr lang="en-US" dirty="0"/>
              <a:t>Click to edit Master title style</a:t>
            </a:r>
          </a:p>
        </p:txBody>
      </p:sp>
      <p:sp>
        <p:nvSpPr>
          <p:cNvPr id="5" name="Picture Placeholder 4"/>
          <p:cNvSpPr>
            <a:spLocks noGrp="1"/>
          </p:cNvSpPr>
          <p:nvPr>
            <p:ph type="pic" sz="quarter" idx="10" hasCustomPrompt="1"/>
          </p:nvPr>
        </p:nvSpPr>
        <p:spPr>
          <a:xfrm>
            <a:off x="7315200" y="365129"/>
            <a:ext cx="4449762" cy="5767300"/>
          </a:xfrm>
        </p:spPr>
        <p:txBody>
          <a:bodyPr/>
          <a:lstStyle/>
          <a:p>
            <a:r>
              <a:rPr lang="en-US" dirty="0"/>
              <a:t>Insert Graphic</a:t>
            </a:r>
          </a:p>
        </p:txBody>
      </p:sp>
      <p:pic>
        <p:nvPicPr>
          <p:cNvPr id="24" name="Picture 23">
            <a:extLst>
              <a:ext uri="{FF2B5EF4-FFF2-40B4-BE49-F238E27FC236}">
                <a16:creationId xmlns:a16="http://schemas.microsoft.com/office/drawing/2014/main" id="{2799F229-95BA-0D44-8D08-FFABD8BE01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6215" y="6346678"/>
            <a:ext cx="1058255" cy="324254"/>
          </a:xfrm>
          <a:prstGeom prst="rect">
            <a:avLst/>
          </a:prstGeom>
        </p:spPr>
      </p:pic>
      <p:grpSp>
        <p:nvGrpSpPr>
          <p:cNvPr id="25" name="Group 24">
            <a:extLst>
              <a:ext uri="{FF2B5EF4-FFF2-40B4-BE49-F238E27FC236}">
                <a16:creationId xmlns:a16="http://schemas.microsoft.com/office/drawing/2014/main" id="{C40A0AA0-FA64-A64D-B67F-4048EEA01AC6}"/>
              </a:ext>
            </a:extLst>
          </p:cNvPr>
          <p:cNvGrpSpPr/>
          <p:nvPr userDrawn="1"/>
        </p:nvGrpSpPr>
        <p:grpSpPr>
          <a:xfrm flipH="1" flipV="1">
            <a:off x="243461" y="249190"/>
            <a:ext cx="11705077" cy="6110235"/>
            <a:chOff x="414338" y="1760654"/>
            <a:chExt cx="8343434" cy="3434804"/>
          </a:xfrm>
        </p:grpSpPr>
        <p:cxnSp>
          <p:nvCxnSpPr>
            <p:cNvPr id="26" name="Straight Connector 25">
              <a:extLst>
                <a:ext uri="{FF2B5EF4-FFF2-40B4-BE49-F238E27FC236}">
                  <a16:creationId xmlns:a16="http://schemas.microsoft.com/office/drawing/2014/main" id="{CC83E9B4-D98D-364C-B765-02778E5801BC}"/>
                </a:ext>
              </a:extLst>
            </p:cNvPr>
            <p:cNvCxnSpPr>
              <a:cxnSpLocks/>
            </p:cNvCxnSpPr>
            <p:nvPr userDrawn="1"/>
          </p:nvCxnSpPr>
          <p:spPr>
            <a:xfrm flipV="1">
              <a:off x="2076109" y="1760658"/>
              <a:ext cx="6681660" cy="1"/>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DD2C7BB-49A3-A643-BFD6-3CB18BB839CB}"/>
                </a:ext>
              </a:extLst>
            </p:cNvPr>
            <p:cNvCxnSpPr/>
            <p:nvPr userDrawn="1"/>
          </p:nvCxnSpPr>
          <p:spPr>
            <a:xfrm flipV="1">
              <a:off x="418572" y="5195455"/>
              <a:ext cx="8339199" cy="3"/>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031436C-1F9B-924F-8414-A0548DE3C39A}"/>
                </a:ext>
              </a:extLst>
            </p:cNvPr>
            <p:cNvCxnSpPr>
              <a:cxnSpLocks/>
            </p:cNvCxnSpPr>
            <p:nvPr userDrawn="1"/>
          </p:nvCxnSpPr>
          <p:spPr>
            <a:xfrm flipH="1" flipV="1">
              <a:off x="414338" y="1760659"/>
              <a:ext cx="0" cy="3434799"/>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DBAED39-0A33-8645-892E-972BE82EB3E6}"/>
                </a:ext>
              </a:extLst>
            </p:cNvPr>
            <p:cNvCxnSpPr>
              <a:cxnSpLocks/>
            </p:cNvCxnSpPr>
            <p:nvPr userDrawn="1"/>
          </p:nvCxnSpPr>
          <p:spPr>
            <a:xfrm flipH="1" flipV="1">
              <a:off x="8757772" y="1760659"/>
              <a:ext cx="0" cy="3434796"/>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AB2F3E3-F9C8-C94A-AD1C-085C8296FA0A}"/>
                </a:ext>
              </a:extLst>
            </p:cNvPr>
            <p:cNvCxnSpPr/>
            <p:nvPr userDrawn="1"/>
          </p:nvCxnSpPr>
          <p:spPr>
            <a:xfrm flipV="1">
              <a:off x="418572" y="1760654"/>
              <a:ext cx="619526"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 Blue">
    <p:bg>
      <p:bgPr>
        <a:solidFill>
          <a:schemeClr val="accent1">
            <a:lumMod val="75000"/>
          </a:schemeClr>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673C7568-A1A0-BE46-894C-E10DF8F9CF66}"/>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4205" y="6333667"/>
            <a:ext cx="1058255" cy="324229"/>
          </a:xfrm>
          <a:prstGeom prst="rect">
            <a:avLst/>
          </a:prstGeom>
        </p:spPr>
      </p:pic>
      <p:sp>
        <p:nvSpPr>
          <p:cNvPr id="14" name="Title 2"/>
          <p:cNvSpPr>
            <a:spLocks noGrp="1"/>
          </p:cNvSpPr>
          <p:nvPr>
            <p:ph type="title" hasCustomPrompt="1"/>
          </p:nvPr>
        </p:nvSpPr>
        <p:spPr bwMode="gray">
          <a:xfrm>
            <a:off x="532263" y="2680019"/>
            <a:ext cx="11068334" cy="1528187"/>
          </a:xfrm>
        </p:spPr>
        <p:txBody>
          <a:bodyPr/>
          <a:lstStyle>
            <a:lvl1pPr>
              <a:lnSpc>
                <a:spcPct val="100000"/>
              </a:lnSpc>
              <a:defRPr sz="5000">
                <a:solidFill>
                  <a:schemeClr val="bg1"/>
                </a:solidFill>
              </a:defRPr>
            </a:lvl1pPr>
          </a:lstStyle>
          <a:p>
            <a:r>
              <a:rPr lang="en-US" dirty="0"/>
              <a:t>SECTION TITLE</a:t>
            </a:r>
          </a:p>
        </p:txBody>
      </p:sp>
      <p:sp>
        <p:nvSpPr>
          <p:cNvPr id="17" name="Text Placeholder 7"/>
          <p:cNvSpPr>
            <a:spLocks noGrp="1"/>
          </p:cNvSpPr>
          <p:nvPr>
            <p:ph type="body" sz="quarter" idx="13" hasCustomPrompt="1"/>
          </p:nvPr>
        </p:nvSpPr>
        <p:spPr bwMode="gray">
          <a:xfrm>
            <a:off x="889088" y="1636852"/>
            <a:ext cx="1414885" cy="219243"/>
          </a:xfrm>
          <a:ln>
            <a:noFill/>
          </a:ln>
        </p:spPr>
        <p:txBody>
          <a:bodyPr anchor="ctr" anchorCtr="0"/>
          <a:lstStyle>
            <a:lvl1pPr algn="ctr">
              <a:buFontTx/>
              <a:buNone/>
              <a:defRPr sz="1200" b="1" i="0" baseline="0">
                <a:solidFill>
                  <a:schemeClr val="bg1"/>
                </a:solidFill>
                <a:latin typeface="Century Gothic" charset="0"/>
                <a:ea typeface="Century Gothic" charset="0"/>
                <a:cs typeface="Century Gothic" charset="0"/>
              </a:defRPr>
            </a:lvl1pPr>
          </a:lstStyle>
          <a:p>
            <a:pPr lvl="0"/>
            <a:r>
              <a:rPr lang="en-US" dirty="0"/>
              <a:t>Section 1.0</a:t>
            </a:r>
          </a:p>
        </p:txBody>
      </p:sp>
      <p:sp>
        <p:nvSpPr>
          <p:cNvPr id="20" name="TextBox 19">
            <a:extLst>
              <a:ext uri="{FF2B5EF4-FFF2-40B4-BE49-F238E27FC236}">
                <a16:creationId xmlns:a16="http://schemas.microsoft.com/office/drawing/2014/main" id="{D13448CD-E08B-AA49-B411-5441D7E752E9}"/>
              </a:ext>
            </a:extLst>
          </p:cNvPr>
          <p:cNvSpPr txBox="1"/>
          <p:nvPr userDrawn="1"/>
        </p:nvSpPr>
        <p:spPr>
          <a:xfrm>
            <a:off x="164163" y="6494812"/>
            <a:ext cx="5957859" cy="215444"/>
          </a:xfrm>
          <a:prstGeom prst="rect">
            <a:avLst/>
          </a:prstGeom>
          <a:noFill/>
        </p:spPr>
        <p:txBody>
          <a:bodyPr wrap="square" rtlCol="0">
            <a:spAutoFit/>
          </a:bodyPr>
          <a:lstStyle/>
          <a:p>
            <a:r>
              <a:rPr lang="en-US" sz="800" dirty="0">
                <a:solidFill>
                  <a:schemeClr val="bg1"/>
                </a:solidFill>
                <a:latin typeface="Century Gothic" panose="020B0502020202020204" pitchFamily="34" charset="0"/>
              </a:rPr>
              <a:t>© 2022 Change Healthcare LLC and/or one of its subsidiaries. All Rights Reserved. PROPRIETARY &amp; CONFIDENTIAL</a:t>
            </a:r>
            <a:endParaRPr lang="en-US" sz="800" b="0" i="0" dirty="0">
              <a:solidFill>
                <a:schemeClr val="bg1"/>
              </a:solidFill>
              <a:latin typeface="Century Gothic" pitchFamily="34" charset="0"/>
              <a:cs typeface="Arial"/>
            </a:endParaRPr>
          </a:p>
        </p:txBody>
      </p:sp>
      <p:grpSp>
        <p:nvGrpSpPr>
          <p:cNvPr id="16" name="Group 15"/>
          <p:cNvGrpSpPr/>
          <p:nvPr userDrawn="1"/>
        </p:nvGrpSpPr>
        <p:grpSpPr>
          <a:xfrm>
            <a:off x="243462" y="1706134"/>
            <a:ext cx="11699136" cy="3499954"/>
            <a:chOff x="414338" y="1706134"/>
            <a:chExt cx="8343434" cy="3499954"/>
          </a:xfrm>
        </p:grpSpPr>
        <p:cxnSp>
          <p:nvCxnSpPr>
            <p:cNvPr id="18" name="Straight Connector 17"/>
            <p:cNvCxnSpPr/>
            <p:nvPr userDrawn="1"/>
          </p:nvCxnSpPr>
          <p:spPr>
            <a:xfrm>
              <a:off x="1896150" y="1706137"/>
              <a:ext cx="6861622" cy="0"/>
            </a:xfrm>
            <a:prstGeom prst="line">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414338" y="5206088"/>
              <a:ext cx="8343434" cy="0"/>
            </a:xfrm>
            <a:prstGeom prst="line">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414338" y="1706137"/>
              <a:ext cx="0" cy="3489321"/>
            </a:xfrm>
            <a:prstGeom prst="line">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8757772" y="1706134"/>
              <a:ext cx="0" cy="3489321"/>
            </a:xfrm>
            <a:prstGeom prst="line">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414338" y="1706134"/>
              <a:ext cx="440484" cy="0"/>
            </a:xfrm>
            <a:prstGeom prst="line">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grpSp>
      <p:sp>
        <p:nvSpPr>
          <p:cNvPr id="19" name="Slide Number Placeholder 5">
            <a:extLst>
              <a:ext uri="{FF2B5EF4-FFF2-40B4-BE49-F238E27FC236}">
                <a16:creationId xmlns:a16="http://schemas.microsoft.com/office/drawing/2014/main" id="{B76431C0-91A7-D843-A309-38E1742B7F12}"/>
              </a:ext>
            </a:extLst>
          </p:cNvPr>
          <p:cNvSpPr txBox="1">
            <a:spLocks/>
          </p:cNvSpPr>
          <p:nvPr userDrawn="1"/>
        </p:nvSpPr>
        <p:spPr>
          <a:xfrm>
            <a:off x="11567160" y="6476225"/>
            <a:ext cx="375436" cy="381775"/>
          </a:xfrm>
          <a:prstGeom prst="rect">
            <a:avLst/>
          </a:prstGeom>
        </p:spPr>
        <p:txBody>
          <a:bodyPr vert="horz" lIns="91440" tIns="45720" rIns="91440" bIns="45720" rtlCol="0" anchor="ctr"/>
          <a:lstStyle>
            <a:defPPr>
              <a:defRPr lang="en-US"/>
            </a:defPPr>
            <a:lvl1pPr marL="0" algn="ctr" defTabSz="457200" rtl="0" eaLnBrk="1" latinLnBrk="0" hangingPunct="1">
              <a:defRPr sz="900" b="1" i="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EC4198-BC34-B148-AE5D-B60C14016A4A}" type="slidenum">
              <a:rPr lang="en-US" sz="900" b="0" smtClean="0">
                <a:solidFill>
                  <a:schemeClr val="bg1"/>
                </a:solidFill>
              </a:rPr>
              <a:pPr/>
              <a:t>‹#›</a:t>
            </a:fld>
            <a:endParaRPr lang="en-US" sz="900" b="0" dirty="0">
              <a:solidFill>
                <a:schemeClr val="bg1"/>
              </a:solidFill>
            </a:endParaRPr>
          </a:p>
        </p:txBody>
      </p:sp>
    </p:spTree>
    <p:extLst>
      <p:ext uri="{BB962C8B-B14F-4D97-AF65-F5344CB8AC3E}">
        <p14:creationId xmlns:p14="http://schemas.microsoft.com/office/powerpoint/2010/main" val="554540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
    <p:bg>
      <p:bgPr>
        <a:solidFill>
          <a:schemeClr val="bg1"/>
        </a:solidFill>
        <a:effectLst/>
      </p:bgPr>
    </p:bg>
    <p:spTree>
      <p:nvGrpSpPr>
        <p:cNvPr id="1" name=""/>
        <p:cNvGrpSpPr/>
        <p:nvPr/>
      </p:nvGrpSpPr>
      <p:grpSpPr>
        <a:xfrm>
          <a:off x="0" y="0"/>
          <a:ext cx="0" cy="0"/>
          <a:chOff x="0" y="0"/>
          <a:chExt cx="0" cy="0"/>
        </a:xfrm>
      </p:grpSpPr>
      <p:grpSp>
        <p:nvGrpSpPr>
          <p:cNvPr id="7" name="Group 6"/>
          <p:cNvGrpSpPr/>
          <p:nvPr userDrawn="1"/>
        </p:nvGrpSpPr>
        <p:grpSpPr>
          <a:xfrm>
            <a:off x="243462" y="1706134"/>
            <a:ext cx="11699136" cy="3499954"/>
            <a:chOff x="414338" y="1706134"/>
            <a:chExt cx="8343434" cy="3499954"/>
          </a:xfrm>
        </p:grpSpPr>
        <p:cxnSp>
          <p:nvCxnSpPr>
            <p:cNvPr id="8" name="Straight Connector 7"/>
            <p:cNvCxnSpPr/>
            <p:nvPr userDrawn="1"/>
          </p:nvCxnSpPr>
          <p:spPr>
            <a:xfrm>
              <a:off x="1896150" y="1706137"/>
              <a:ext cx="6861622" cy="0"/>
            </a:xfrm>
            <a:prstGeom prst="line">
              <a:avLst/>
            </a:prstGeom>
            <a:ln w="254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14338" y="5206088"/>
              <a:ext cx="8343434" cy="0"/>
            </a:xfrm>
            <a:prstGeom prst="line">
              <a:avLst/>
            </a:prstGeom>
            <a:ln w="254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414338" y="1706137"/>
              <a:ext cx="0" cy="3489321"/>
            </a:xfrm>
            <a:prstGeom prst="line">
              <a:avLst/>
            </a:prstGeom>
            <a:ln w="254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8757772" y="1706134"/>
              <a:ext cx="0" cy="3489321"/>
            </a:xfrm>
            <a:prstGeom prst="line">
              <a:avLst/>
            </a:prstGeom>
            <a:ln w="254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14338" y="1706134"/>
              <a:ext cx="440484" cy="0"/>
            </a:xfrm>
            <a:prstGeom prst="line">
              <a:avLst/>
            </a:prstGeom>
            <a:ln w="25400" cap="rnd">
              <a:solidFill>
                <a:schemeClr val="tx1"/>
              </a:solidFill>
              <a:round/>
            </a:ln>
          </p:spPr>
          <p:style>
            <a:lnRef idx="1">
              <a:schemeClr val="accent1"/>
            </a:lnRef>
            <a:fillRef idx="0">
              <a:schemeClr val="accent1"/>
            </a:fillRef>
            <a:effectRef idx="0">
              <a:schemeClr val="accent1"/>
            </a:effectRef>
            <a:fontRef idx="minor">
              <a:schemeClr val="tx1"/>
            </a:fontRef>
          </p:style>
        </p:cxnSp>
      </p:grpSp>
      <p:sp>
        <p:nvSpPr>
          <p:cNvPr id="13" name="Slide Number Placeholder 5"/>
          <p:cNvSpPr txBox="1">
            <a:spLocks/>
          </p:cNvSpPr>
          <p:nvPr userDrawn="1"/>
        </p:nvSpPr>
        <p:spPr>
          <a:xfrm>
            <a:off x="11228750" y="6518679"/>
            <a:ext cx="471645" cy="365125"/>
          </a:xfrm>
          <a:prstGeom prst="rect">
            <a:avLst/>
          </a:prstGeom>
        </p:spPr>
        <p:txBody>
          <a:bodyPr vert="horz" lIns="91440" tIns="45720" rIns="91440" bIns="45720" rtlCol="0" anchor="ctr"/>
          <a:lstStyle>
            <a:defPPr>
              <a:defRPr lang="en-US"/>
            </a:defPPr>
            <a:lvl1pPr marL="0" algn="ctr" defTabSz="457200" rtl="0" eaLnBrk="1" latinLnBrk="0" hangingPunct="1">
              <a:defRPr sz="900" b="1" i="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EC4198-BC34-B148-AE5D-B60C14016A4A}" type="slidenum">
              <a:rPr lang="en-US" b="0" smtClean="0">
                <a:solidFill>
                  <a:schemeClr val="bg1"/>
                </a:solidFill>
              </a:rPr>
              <a:pPr/>
              <a:t>‹#›</a:t>
            </a:fld>
            <a:endParaRPr lang="en-US" b="0" dirty="0">
              <a:solidFill>
                <a:schemeClr val="bg1"/>
              </a:solidFill>
            </a:endParaRPr>
          </a:p>
        </p:txBody>
      </p:sp>
      <p:sp>
        <p:nvSpPr>
          <p:cNvPr id="14" name="Title 2"/>
          <p:cNvSpPr>
            <a:spLocks noGrp="1"/>
          </p:cNvSpPr>
          <p:nvPr>
            <p:ph type="title" hasCustomPrompt="1"/>
          </p:nvPr>
        </p:nvSpPr>
        <p:spPr bwMode="gray">
          <a:xfrm>
            <a:off x="532263" y="2680019"/>
            <a:ext cx="11068334" cy="1528187"/>
          </a:xfrm>
        </p:spPr>
        <p:txBody>
          <a:bodyPr/>
          <a:lstStyle>
            <a:lvl1pPr>
              <a:lnSpc>
                <a:spcPct val="100000"/>
              </a:lnSpc>
              <a:defRPr sz="5000">
                <a:solidFill>
                  <a:schemeClr val="tx1"/>
                </a:solidFill>
              </a:defRPr>
            </a:lvl1pPr>
          </a:lstStyle>
          <a:p>
            <a:r>
              <a:rPr lang="en-US" dirty="0"/>
              <a:t>SECTION TITLE</a:t>
            </a:r>
          </a:p>
        </p:txBody>
      </p:sp>
      <p:sp>
        <p:nvSpPr>
          <p:cNvPr id="17" name="Text Placeholder 7"/>
          <p:cNvSpPr>
            <a:spLocks noGrp="1"/>
          </p:cNvSpPr>
          <p:nvPr>
            <p:ph type="body" sz="quarter" idx="13" hasCustomPrompt="1"/>
          </p:nvPr>
        </p:nvSpPr>
        <p:spPr bwMode="gray">
          <a:xfrm>
            <a:off x="889088" y="1636852"/>
            <a:ext cx="1414885" cy="219243"/>
          </a:xfrm>
          <a:ln>
            <a:noFill/>
          </a:ln>
        </p:spPr>
        <p:txBody>
          <a:bodyPr anchor="ctr" anchorCtr="0"/>
          <a:lstStyle>
            <a:lvl1pPr algn="ctr">
              <a:buFontTx/>
              <a:buNone/>
              <a:defRPr sz="1200" b="1" i="0" baseline="0">
                <a:solidFill>
                  <a:schemeClr val="tx1"/>
                </a:solidFill>
                <a:latin typeface="Century Gothic" charset="0"/>
                <a:ea typeface="Century Gothic" charset="0"/>
                <a:cs typeface="Century Gothic" charset="0"/>
              </a:defRPr>
            </a:lvl1pPr>
          </a:lstStyle>
          <a:p>
            <a:pPr lvl="0"/>
            <a:r>
              <a:rPr lang="en-US" dirty="0"/>
              <a:t>Section 1.0</a:t>
            </a:r>
          </a:p>
        </p:txBody>
      </p:sp>
      <p:pic>
        <p:nvPicPr>
          <p:cNvPr id="21" name="Picture 20">
            <a:extLst>
              <a:ext uri="{FF2B5EF4-FFF2-40B4-BE49-F238E27FC236}">
                <a16:creationId xmlns:a16="http://schemas.microsoft.com/office/drawing/2014/main" id="{4CAE2F30-4D53-7546-93B0-8F122DAA8D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6215" y="6346678"/>
            <a:ext cx="1058255" cy="324254"/>
          </a:xfrm>
          <a:prstGeom prst="rect">
            <a:avLst/>
          </a:prstGeom>
        </p:spPr>
      </p:pic>
      <p:sp>
        <p:nvSpPr>
          <p:cNvPr id="15" name="Slide Number Placeholder 5">
            <a:extLst>
              <a:ext uri="{FF2B5EF4-FFF2-40B4-BE49-F238E27FC236}">
                <a16:creationId xmlns:a16="http://schemas.microsoft.com/office/drawing/2014/main" id="{7B2DB37D-5EE0-1F4C-8FDB-2169179F036D}"/>
              </a:ext>
            </a:extLst>
          </p:cNvPr>
          <p:cNvSpPr txBox="1">
            <a:spLocks/>
          </p:cNvSpPr>
          <p:nvPr userDrawn="1"/>
        </p:nvSpPr>
        <p:spPr>
          <a:xfrm>
            <a:off x="11567162" y="6476225"/>
            <a:ext cx="375436" cy="381775"/>
          </a:xfrm>
          <a:prstGeom prst="rect">
            <a:avLst/>
          </a:prstGeom>
        </p:spPr>
        <p:txBody>
          <a:bodyPr vert="horz" lIns="91440" tIns="45720" rIns="91440" bIns="45720" rtlCol="0" anchor="ctr"/>
          <a:lstStyle>
            <a:defPPr>
              <a:defRPr lang="en-US"/>
            </a:defPPr>
            <a:lvl1pPr marL="0" algn="ctr" defTabSz="457200" rtl="0" eaLnBrk="1" latinLnBrk="0" hangingPunct="1">
              <a:defRPr sz="900" b="1" i="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8EC4198-BC34-B148-AE5D-B60C14016A4A}" type="slidenum">
              <a:rPr lang="en-US" sz="900" b="0" smtClean="0"/>
              <a:pPr algn="r"/>
              <a:t>‹#›</a:t>
            </a:fld>
            <a:endParaRPr lang="en-US" sz="900" b="0"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End Slide - Gray and White">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743224C1-9E3A-9E4D-B01C-17CCBA5C7BA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C9046345-64AF-F74C-97C3-39208685C318}"/>
              </a:ext>
            </a:extLst>
          </p:cNvPr>
          <p:cNvPicPr>
            <a:picLocks noChangeAspect="1"/>
          </p:cNvPicPr>
          <p:nvPr userDrawn="1"/>
        </p:nvPicPr>
        <p:blipFill>
          <a:blip r:embed="rId3"/>
          <a:stretch>
            <a:fillRect/>
          </a:stretch>
        </p:blipFill>
        <p:spPr>
          <a:xfrm>
            <a:off x="3191105" y="2213025"/>
            <a:ext cx="5913858" cy="2281334"/>
          </a:xfrm>
          <a:prstGeom prst="rect">
            <a:avLst/>
          </a:prstGeom>
        </p:spPr>
      </p:pic>
      <p:sp>
        <p:nvSpPr>
          <p:cNvPr id="5" name="TextBox 4">
            <a:extLst>
              <a:ext uri="{FF2B5EF4-FFF2-40B4-BE49-F238E27FC236}">
                <a16:creationId xmlns:a16="http://schemas.microsoft.com/office/drawing/2014/main" id="{7BF4CE95-382E-464E-8DE8-361EE78B13F8}"/>
              </a:ext>
            </a:extLst>
          </p:cNvPr>
          <p:cNvSpPr txBox="1"/>
          <p:nvPr userDrawn="1"/>
        </p:nvSpPr>
        <p:spPr>
          <a:xfrm>
            <a:off x="164164" y="6494812"/>
            <a:ext cx="5957859" cy="215444"/>
          </a:xfrm>
          <a:prstGeom prst="rect">
            <a:avLst/>
          </a:prstGeom>
          <a:noFill/>
        </p:spPr>
        <p:txBody>
          <a:bodyPr wrap="square" rtlCol="0">
            <a:spAutoFit/>
          </a:bodyPr>
          <a:lstStyle/>
          <a:p>
            <a:r>
              <a:rPr lang="en-US" sz="800" dirty="0">
                <a:solidFill>
                  <a:schemeClr val="tx1"/>
                </a:solidFill>
                <a:latin typeface="Century Gothic" panose="020B0502020202020204" pitchFamily="34" charset="0"/>
              </a:rPr>
              <a:t>© 2022 Change Healthcare LLC and/or one of its subsidiaries. All Rights Reserved. PROPRIETARY &amp; CONFIDENTIAL</a:t>
            </a:r>
            <a:endParaRPr lang="en-US" sz="800" b="0" i="0" dirty="0">
              <a:solidFill>
                <a:schemeClr val="tx1"/>
              </a:solidFill>
              <a:latin typeface="Century Gothic" pitchFamily="34" charset="0"/>
              <a:cs typeface="Arial"/>
            </a:endParaRPr>
          </a:p>
        </p:txBody>
      </p:sp>
    </p:spTree>
    <p:extLst>
      <p:ext uri="{BB962C8B-B14F-4D97-AF65-F5344CB8AC3E}">
        <p14:creationId xmlns:p14="http://schemas.microsoft.com/office/powerpoint/2010/main" val="888699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 Blue">
    <p:bg>
      <p:bgPr>
        <a:solidFill>
          <a:schemeClr val="accent1">
            <a:lumMod val="75000"/>
          </a:schemeClr>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D7548E0-301C-D946-8CBF-3191643C257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0" name="TextBox 19">
            <a:extLst>
              <a:ext uri="{FF2B5EF4-FFF2-40B4-BE49-F238E27FC236}">
                <a16:creationId xmlns:a16="http://schemas.microsoft.com/office/drawing/2014/main" id="{D13448CD-E08B-AA49-B411-5441D7E752E9}"/>
              </a:ext>
            </a:extLst>
          </p:cNvPr>
          <p:cNvSpPr txBox="1"/>
          <p:nvPr userDrawn="1"/>
        </p:nvSpPr>
        <p:spPr>
          <a:xfrm>
            <a:off x="164164" y="6494812"/>
            <a:ext cx="5957859" cy="215444"/>
          </a:xfrm>
          <a:prstGeom prst="rect">
            <a:avLst/>
          </a:prstGeom>
          <a:noFill/>
        </p:spPr>
        <p:txBody>
          <a:bodyPr wrap="square" rtlCol="0">
            <a:spAutoFit/>
          </a:bodyPr>
          <a:lstStyle/>
          <a:p>
            <a:r>
              <a:rPr lang="en-US" sz="800" dirty="0">
                <a:solidFill>
                  <a:schemeClr val="bg1"/>
                </a:solidFill>
                <a:latin typeface="Century Gothic" panose="020B0502020202020204" pitchFamily="34" charset="0"/>
              </a:rPr>
              <a:t>© 2022 Change Healthcare LLC and/or one of its subsidiaries. All Rights Reserved. PROPRIETARY &amp; CONFIDENTIAL</a:t>
            </a:r>
            <a:endParaRPr lang="en-US" sz="800" b="0" i="0" dirty="0">
              <a:solidFill>
                <a:schemeClr val="bg1"/>
              </a:solidFill>
              <a:latin typeface="Century Gothic" pitchFamily="34" charset="0"/>
              <a:cs typeface="Arial"/>
            </a:endParaRPr>
          </a:p>
        </p:txBody>
      </p:sp>
      <p:sp>
        <p:nvSpPr>
          <p:cNvPr id="19" name="Slide Number Placeholder 5">
            <a:extLst>
              <a:ext uri="{FF2B5EF4-FFF2-40B4-BE49-F238E27FC236}">
                <a16:creationId xmlns:a16="http://schemas.microsoft.com/office/drawing/2014/main" id="{B76431C0-91A7-D843-A309-38E1742B7F12}"/>
              </a:ext>
            </a:extLst>
          </p:cNvPr>
          <p:cNvSpPr txBox="1">
            <a:spLocks/>
          </p:cNvSpPr>
          <p:nvPr userDrawn="1"/>
        </p:nvSpPr>
        <p:spPr>
          <a:xfrm>
            <a:off x="11567161" y="6476227"/>
            <a:ext cx="375435" cy="381775"/>
          </a:xfrm>
          <a:prstGeom prst="rect">
            <a:avLst/>
          </a:prstGeom>
        </p:spPr>
        <p:txBody>
          <a:bodyPr vert="horz" lIns="90666" tIns="45333" rIns="90666" bIns="45333" rtlCol="0" anchor="ctr"/>
          <a:lstStyle>
            <a:defPPr>
              <a:defRPr lang="en-US"/>
            </a:defPPr>
            <a:lvl1pPr marL="0" algn="ctr" defTabSz="457200" rtl="0" eaLnBrk="1" latinLnBrk="0" hangingPunct="1">
              <a:defRPr sz="900" b="1" i="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EC4198-BC34-B148-AE5D-B60C14016A4A}" type="slidenum">
              <a:rPr lang="en-US" sz="892" b="0" smtClean="0">
                <a:solidFill>
                  <a:schemeClr val="bg1"/>
                </a:solidFill>
              </a:rPr>
              <a:pPr/>
              <a:t>‹#›</a:t>
            </a:fld>
            <a:endParaRPr lang="en-US" sz="892" b="0" dirty="0">
              <a:solidFill>
                <a:schemeClr val="bg1"/>
              </a:solidFill>
            </a:endParaRPr>
          </a:p>
        </p:txBody>
      </p:sp>
      <p:pic>
        <p:nvPicPr>
          <p:cNvPr id="13" name="Picture 12">
            <a:extLst>
              <a:ext uri="{FF2B5EF4-FFF2-40B4-BE49-F238E27FC236}">
                <a16:creationId xmlns:a16="http://schemas.microsoft.com/office/drawing/2014/main" id="{B8399A4F-88D3-1348-9D9F-F8A6C4A78489}"/>
              </a:ext>
            </a:extLst>
          </p:cNvPr>
          <p:cNvPicPr>
            <a:picLocks noChangeAspect="1"/>
          </p:cNvPicPr>
          <p:nvPr userDrawn="1"/>
        </p:nvPicPr>
        <p:blipFill>
          <a:blip r:embed="rId3"/>
          <a:stretch>
            <a:fillRect/>
          </a:stretch>
        </p:blipFill>
        <p:spPr>
          <a:xfrm>
            <a:off x="3191105" y="2332937"/>
            <a:ext cx="5913858" cy="2281334"/>
          </a:xfrm>
          <a:prstGeom prst="rect">
            <a:avLst/>
          </a:prstGeom>
        </p:spPr>
      </p:pic>
    </p:spTree>
    <p:extLst>
      <p:ext uri="{BB962C8B-B14F-4D97-AF65-F5344CB8AC3E}">
        <p14:creationId xmlns:p14="http://schemas.microsoft.com/office/powerpoint/2010/main" val="97150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4" name="Text Placeholder 22"/>
          <p:cNvSpPr>
            <a:spLocks noGrp="1"/>
          </p:cNvSpPr>
          <p:nvPr>
            <p:ph type="body" sz="quarter" idx="12" hasCustomPrompt="1"/>
          </p:nvPr>
        </p:nvSpPr>
        <p:spPr bwMode="gray">
          <a:xfrm>
            <a:off x="676655" y="3590903"/>
            <a:ext cx="10731663" cy="495300"/>
          </a:xfrm>
          <a:prstGeom prst="rect">
            <a:avLst/>
          </a:prstGeom>
        </p:spPr>
        <p:txBody>
          <a:bodyPr>
            <a:noAutofit/>
          </a:bodyPr>
          <a:lstStyle>
            <a:lvl1pPr>
              <a:spcBef>
                <a:spcPts val="300"/>
              </a:spcBef>
              <a:spcAft>
                <a:spcPts val="600"/>
              </a:spcAft>
              <a:buFontTx/>
              <a:buNone/>
              <a:defRPr sz="2000" baseline="0">
                <a:solidFill>
                  <a:schemeClr val="tx1"/>
                </a:solidFill>
              </a:defRPr>
            </a:lvl1pPr>
          </a:lstStyle>
          <a:p>
            <a:pPr lvl="0"/>
            <a:r>
              <a:rPr lang="en-US" dirty="0"/>
              <a:t>The sub-headline would go here </a:t>
            </a:r>
          </a:p>
        </p:txBody>
      </p:sp>
      <p:sp>
        <p:nvSpPr>
          <p:cNvPr id="25" name="Text Placeholder 7"/>
          <p:cNvSpPr>
            <a:spLocks noGrp="1"/>
          </p:cNvSpPr>
          <p:nvPr>
            <p:ph type="body" sz="quarter" idx="13" hasCustomPrompt="1"/>
          </p:nvPr>
        </p:nvSpPr>
        <p:spPr bwMode="gray">
          <a:xfrm>
            <a:off x="889193" y="5226009"/>
            <a:ext cx="1562181" cy="203200"/>
          </a:xfrm>
          <a:prstGeom prst="rect">
            <a:avLst/>
          </a:prstGeom>
          <a:ln>
            <a:noFill/>
          </a:ln>
        </p:spPr>
        <p:txBody>
          <a:bodyPr anchor="ctr" anchorCtr="0"/>
          <a:lstStyle>
            <a:lvl1pPr algn="ctr">
              <a:buFontTx/>
              <a:buNone/>
              <a:defRPr sz="1200" b="1" i="0" baseline="0">
                <a:solidFill>
                  <a:schemeClr val="tx1"/>
                </a:solidFill>
                <a:latin typeface="Century Gothic" charset="0"/>
                <a:ea typeface="Century Gothic" charset="0"/>
                <a:cs typeface="Century Gothic" charset="0"/>
              </a:defRPr>
            </a:lvl1pPr>
          </a:lstStyle>
          <a:p>
            <a:pPr lvl="0"/>
            <a:r>
              <a:rPr lang="en-US" dirty="0"/>
              <a:t>MM.DD.YYYY</a:t>
            </a:r>
          </a:p>
        </p:txBody>
      </p:sp>
      <p:sp>
        <p:nvSpPr>
          <p:cNvPr id="26" name="Title 1"/>
          <p:cNvSpPr>
            <a:spLocks noGrp="1"/>
          </p:cNvSpPr>
          <p:nvPr>
            <p:ph type="title" hasCustomPrompt="1"/>
          </p:nvPr>
        </p:nvSpPr>
        <p:spPr bwMode="gray">
          <a:xfrm>
            <a:off x="689652" y="1998290"/>
            <a:ext cx="10718215" cy="1468861"/>
          </a:xfrm>
        </p:spPr>
        <p:txBody>
          <a:bodyPr/>
          <a:lstStyle>
            <a:lvl1pPr>
              <a:defRPr sz="5000" cap="all" baseline="0">
                <a:solidFill>
                  <a:schemeClr val="tx1"/>
                </a:solidFill>
              </a:defRPr>
            </a:lvl1pPr>
          </a:lstStyle>
          <a:p>
            <a:pPr lvl="0"/>
            <a:r>
              <a:rPr lang="en-US" dirty="0"/>
              <a:t>This Is The Title Of The Presentation</a:t>
            </a:r>
          </a:p>
        </p:txBody>
      </p:sp>
      <p:cxnSp>
        <p:nvCxnSpPr>
          <p:cNvPr id="27" name="Straight Connector 26"/>
          <p:cNvCxnSpPr/>
          <p:nvPr userDrawn="1"/>
        </p:nvCxnSpPr>
        <p:spPr>
          <a:xfrm>
            <a:off x="2496802" y="5324763"/>
            <a:ext cx="9445796" cy="30907"/>
          </a:xfrm>
          <a:prstGeom prst="line">
            <a:avLst/>
          </a:prstGeom>
          <a:ln w="254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flipV="1">
            <a:off x="255857" y="5329454"/>
            <a:ext cx="611031" cy="0"/>
          </a:xfrm>
          <a:prstGeom prst="line">
            <a:avLst/>
          </a:prstGeom>
          <a:ln w="254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243462" y="249189"/>
            <a:ext cx="11699136" cy="5"/>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243461" y="249189"/>
            <a:ext cx="11705077" cy="5106481"/>
            <a:chOff x="243461" y="249189"/>
            <a:chExt cx="11705077" cy="6207217"/>
          </a:xfrm>
        </p:grpSpPr>
        <p:cxnSp>
          <p:nvCxnSpPr>
            <p:cNvPr id="15" name="Straight Connector 14"/>
            <p:cNvCxnSpPr/>
            <p:nvPr userDrawn="1"/>
          </p:nvCxnSpPr>
          <p:spPr>
            <a:xfrm>
              <a:off x="11948538" y="249189"/>
              <a:ext cx="0" cy="6207217"/>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243461" y="249194"/>
              <a:ext cx="1" cy="6169643"/>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grpSp>
      <p:pic>
        <p:nvPicPr>
          <p:cNvPr id="13" name="Picture 12">
            <a:extLst>
              <a:ext uri="{FF2B5EF4-FFF2-40B4-BE49-F238E27FC236}">
                <a16:creationId xmlns:a16="http://schemas.microsoft.com/office/drawing/2014/main" id="{DD0D3CB8-7416-7643-83B3-8A14727B5382}"/>
              </a:ext>
            </a:extLst>
          </p:cNvPr>
          <p:cNvPicPr>
            <a:picLocks noChangeAspect="1"/>
          </p:cNvPicPr>
          <p:nvPr userDrawn="1"/>
        </p:nvPicPr>
        <p:blipFill>
          <a:blip r:embed="rId2"/>
          <a:stretch>
            <a:fillRect/>
          </a:stretch>
        </p:blipFill>
        <p:spPr>
          <a:xfrm>
            <a:off x="10005520" y="5933655"/>
            <a:ext cx="1896438" cy="731571"/>
          </a:xfrm>
          <a:prstGeom prst="rect">
            <a:avLst/>
          </a:prstGeom>
        </p:spPr>
      </p:pic>
    </p:spTree>
    <p:extLst>
      <p:ext uri="{BB962C8B-B14F-4D97-AF65-F5344CB8AC3E}">
        <p14:creationId xmlns:p14="http://schemas.microsoft.com/office/powerpoint/2010/main" val="1036949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426720" y="365129"/>
            <a:ext cx="11338559" cy="1325563"/>
          </a:xfr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26720" y="1825625"/>
            <a:ext cx="11338559" cy="429036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12" name="Picture 11">
            <a:extLst>
              <a:ext uri="{FF2B5EF4-FFF2-40B4-BE49-F238E27FC236}">
                <a16:creationId xmlns:a16="http://schemas.microsoft.com/office/drawing/2014/main" id="{D675F973-0CC5-1B45-87D3-7B224CCF52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6215" y="6346678"/>
            <a:ext cx="1058255" cy="324254"/>
          </a:xfrm>
          <a:prstGeom prst="rect">
            <a:avLst/>
          </a:prstGeom>
        </p:spPr>
      </p:pic>
      <p:grpSp>
        <p:nvGrpSpPr>
          <p:cNvPr id="13" name="Group 12">
            <a:extLst>
              <a:ext uri="{FF2B5EF4-FFF2-40B4-BE49-F238E27FC236}">
                <a16:creationId xmlns:a16="http://schemas.microsoft.com/office/drawing/2014/main" id="{49CBC580-6F5A-3646-AF96-D30BC9776C42}"/>
              </a:ext>
            </a:extLst>
          </p:cNvPr>
          <p:cNvGrpSpPr/>
          <p:nvPr userDrawn="1"/>
        </p:nvGrpSpPr>
        <p:grpSpPr>
          <a:xfrm flipH="1" flipV="1">
            <a:off x="243461" y="249190"/>
            <a:ext cx="11705077" cy="6110235"/>
            <a:chOff x="414338" y="1760654"/>
            <a:chExt cx="8343434" cy="3434804"/>
          </a:xfrm>
        </p:grpSpPr>
        <p:cxnSp>
          <p:nvCxnSpPr>
            <p:cNvPr id="14" name="Straight Connector 13">
              <a:extLst>
                <a:ext uri="{FF2B5EF4-FFF2-40B4-BE49-F238E27FC236}">
                  <a16:creationId xmlns:a16="http://schemas.microsoft.com/office/drawing/2014/main" id="{A27EDCCF-CFDB-F44D-9C11-46D873EE5BA9}"/>
                </a:ext>
              </a:extLst>
            </p:cNvPr>
            <p:cNvCxnSpPr>
              <a:cxnSpLocks/>
            </p:cNvCxnSpPr>
            <p:nvPr userDrawn="1"/>
          </p:nvCxnSpPr>
          <p:spPr>
            <a:xfrm flipV="1">
              <a:off x="2076109" y="1760658"/>
              <a:ext cx="6681660" cy="1"/>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7433825-D399-2A46-8D4B-670BEAA32E91}"/>
                </a:ext>
              </a:extLst>
            </p:cNvPr>
            <p:cNvCxnSpPr/>
            <p:nvPr userDrawn="1"/>
          </p:nvCxnSpPr>
          <p:spPr>
            <a:xfrm flipV="1">
              <a:off x="418572" y="5195455"/>
              <a:ext cx="8339199" cy="3"/>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3412C24-662F-1846-96AE-3370BD42D3A0}"/>
                </a:ext>
              </a:extLst>
            </p:cNvPr>
            <p:cNvCxnSpPr>
              <a:cxnSpLocks/>
            </p:cNvCxnSpPr>
            <p:nvPr userDrawn="1"/>
          </p:nvCxnSpPr>
          <p:spPr>
            <a:xfrm flipH="1" flipV="1">
              <a:off x="414338" y="1760659"/>
              <a:ext cx="0" cy="3434799"/>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2FB2B2-A59C-DB48-8C61-47C123A5E6F6}"/>
                </a:ext>
              </a:extLst>
            </p:cNvPr>
            <p:cNvCxnSpPr>
              <a:cxnSpLocks/>
            </p:cNvCxnSpPr>
            <p:nvPr userDrawn="1"/>
          </p:nvCxnSpPr>
          <p:spPr>
            <a:xfrm flipH="1" flipV="1">
              <a:off x="8757772" y="1760659"/>
              <a:ext cx="0" cy="3434796"/>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573C626-6E19-A54E-9CEB-2AFF5A37690B}"/>
                </a:ext>
              </a:extLst>
            </p:cNvPr>
            <p:cNvCxnSpPr/>
            <p:nvPr userDrawn="1"/>
          </p:nvCxnSpPr>
          <p:spPr>
            <a:xfrm flipV="1">
              <a:off x="418572" y="1760654"/>
              <a:ext cx="619526"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grpSp>
      <p:sp>
        <p:nvSpPr>
          <p:cNvPr id="17" name="Slide Number Placeholder 5">
            <a:extLst>
              <a:ext uri="{FF2B5EF4-FFF2-40B4-BE49-F238E27FC236}">
                <a16:creationId xmlns:a16="http://schemas.microsoft.com/office/drawing/2014/main" id="{2B72BF7A-2B1E-CA49-8505-970BA71201B3}"/>
              </a:ext>
            </a:extLst>
          </p:cNvPr>
          <p:cNvSpPr txBox="1">
            <a:spLocks/>
          </p:cNvSpPr>
          <p:nvPr userDrawn="1"/>
        </p:nvSpPr>
        <p:spPr>
          <a:xfrm>
            <a:off x="11567162" y="6476225"/>
            <a:ext cx="375436" cy="381775"/>
          </a:xfrm>
          <a:prstGeom prst="rect">
            <a:avLst/>
          </a:prstGeom>
        </p:spPr>
        <p:txBody>
          <a:bodyPr vert="horz" lIns="91440" tIns="45720" rIns="91440" bIns="45720" rtlCol="0" anchor="ctr"/>
          <a:lstStyle>
            <a:defPPr>
              <a:defRPr lang="en-US"/>
            </a:defPPr>
            <a:lvl1pPr marL="0" algn="ctr" defTabSz="457200" rtl="0" eaLnBrk="1" latinLnBrk="0" hangingPunct="1">
              <a:defRPr sz="900" b="1" i="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EC4198-BC34-B148-AE5D-B60C14016A4A}" type="slidenum">
              <a:rPr lang="en-US" sz="900" b="0" smtClean="0"/>
              <a:pPr/>
              <a:t>‹#›</a:t>
            </a:fld>
            <a:endParaRPr lang="en-US" sz="900" b="0" dirty="0"/>
          </a:p>
        </p:txBody>
      </p:sp>
    </p:spTree>
    <p:extLst>
      <p:ext uri="{BB962C8B-B14F-4D97-AF65-F5344CB8AC3E}">
        <p14:creationId xmlns:p14="http://schemas.microsoft.com/office/powerpoint/2010/main" val="771300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2" name="Title 1"/>
          <p:cNvSpPr>
            <a:spLocks noGrp="1"/>
          </p:cNvSpPr>
          <p:nvPr>
            <p:ph type="title"/>
          </p:nvPr>
        </p:nvSpPr>
        <p:spPr>
          <a:xfrm>
            <a:off x="426720" y="365129"/>
            <a:ext cx="11338559" cy="1325563"/>
          </a:xfrm>
        </p:spPr>
        <p:txBody>
          <a:bodyPr/>
          <a:lstStyle>
            <a:lvl1pPr>
              <a:defRPr>
                <a:solidFill>
                  <a:schemeClr val="tx1"/>
                </a:solidFill>
              </a:defRPr>
            </a:lvl1pPr>
          </a:lstStyle>
          <a:p>
            <a:r>
              <a:rPr lang="en-US" dirty="0"/>
              <a:t>Click to edit Master title style</a:t>
            </a:r>
          </a:p>
        </p:txBody>
      </p:sp>
      <p:sp>
        <p:nvSpPr>
          <p:cNvPr id="14" name="Slide Number Placeholder 5"/>
          <p:cNvSpPr txBox="1">
            <a:spLocks/>
          </p:cNvSpPr>
          <p:nvPr userDrawn="1"/>
        </p:nvSpPr>
        <p:spPr>
          <a:xfrm>
            <a:off x="11567162" y="6476225"/>
            <a:ext cx="375436" cy="381775"/>
          </a:xfrm>
          <a:prstGeom prst="rect">
            <a:avLst/>
          </a:prstGeom>
        </p:spPr>
        <p:txBody>
          <a:bodyPr vert="horz" lIns="91440" tIns="45720" rIns="91440" bIns="45720" rtlCol="0" anchor="ctr"/>
          <a:lstStyle>
            <a:defPPr>
              <a:defRPr lang="en-US"/>
            </a:defPPr>
            <a:lvl1pPr marL="0" algn="ctr" defTabSz="457200" rtl="0" eaLnBrk="1" latinLnBrk="0" hangingPunct="1">
              <a:defRPr sz="900" b="1" i="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EC4198-BC34-B148-AE5D-B60C14016A4A}" type="slidenum">
              <a:rPr lang="en-US" sz="900" b="0" smtClean="0"/>
              <a:pPr/>
              <a:t>‹#›</a:t>
            </a:fld>
            <a:endParaRPr lang="en-US" sz="900" b="0" dirty="0"/>
          </a:p>
        </p:txBody>
      </p:sp>
      <p:pic>
        <p:nvPicPr>
          <p:cNvPr id="16" name="Picture 15">
            <a:extLst>
              <a:ext uri="{FF2B5EF4-FFF2-40B4-BE49-F238E27FC236}">
                <a16:creationId xmlns:a16="http://schemas.microsoft.com/office/drawing/2014/main" id="{64118270-C90D-C445-B5AB-EC39A8D449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6215" y="6346678"/>
            <a:ext cx="1058255" cy="324254"/>
          </a:xfrm>
          <a:prstGeom prst="rect">
            <a:avLst/>
          </a:prstGeom>
        </p:spPr>
      </p:pic>
      <p:grpSp>
        <p:nvGrpSpPr>
          <p:cNvPr id="17" name="Group 16">
            <a:extLst>
              <a:ext uri="{FF2B5EF4-FFF2-40B4-BE49-F238E27FC236}">
                <a16:creationId xmlns:a16="http://schemas.microsoft.com/office/drawing/2014/main" id="{9CD8ECD9-3435-6E4D-9DCC-9E3E818987F9}"/>
              </a:ext>
            </a:extLst>
          </p:cNvPr>
          <p:cNvGrpSpPr/>
          <p:nvPr userDrawn="1"/>
        </p:nvGrpSpPr>
        <p:grpSpPr>
          <a:xfrm flipH="1" flipV="1">
            <a:off x="243461" y="249190"/>
            <a:ext cx="11705077" cy="6110235"/>
            <a:chOff x="414338" y="1760654"/>
            <a:chExt cx="8343434" cy="3434804"/>
          </a:xfrm>
        </p:grpSpPr>
        <p:cxnSp>
          <p:nvCxnSpPr>
            <p:cNvPr id="18" name="Straight Connector 17">
              <a:extLst>
                <a:ext uri="{FF2B5EF4-FFF2-40B4-BE49-F238E27FC236}">
                  <a16:creationId xmlns:a16="http://schemas.microsoft.com/office/drawing/2014/main" id="{4FBA971E-E9B3-734C-A9C3-23B71579FE15}"/>
                </a:ext>
              </a:extLst>
            </p:cNvPr>
            <p:cNvCxnSpPr>
              <a:cxnSpLocks/>
            </p:cNvCxnSpPr>
            <p:nvPr userDrawn="1"/>
          </p:nvCxnSpPr>
          <p:spPr>
            <a:xfrm flipV="1">
              <a:off x="2076109" y="1760658"/>
              <a:ext cx="6681660" cy="1"/>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A405837-78B4-8C43-B20B-A719DE716871}"/>
                </a:ext>
              </a:extLst>
            </p:cNvPr>
            <p:cNvCxnSpPr/>
            <p:nvPr userDrawn="1"/>
          </p:nvCxnSpPr>
          <p:spPr>
            <a:xfrm flipV="1">
              <a:off x="418572" y="5195455"/>
              <a:ext cx="8339199" cy="3"/>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A609C45-0275-1841-AD27-614452C0D95A}"/>
                </a:ext>
              </a:extLst>
            </p:cNvPr>
            <p:cNvCxnSpPr>
              <a:cxnSpLocks/>
            </p:cNvCxnSpPr>
            <p:nvPr userDrawn="1"/>
          </p:nvCxnSpPr>
          <p:spPr>
            <a:xfrm flipH="1" flipV="1">
              <a:off x="414338" y="1760659"/>
              <a:ext cx="0" cy="3434799"/>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B2C30EB-0BFF-7546-AA8F-CF8B3112E310}"/>
                </a:ext>
              </a:extLst>
            </p:cNvPr>
            <p:cNvCxnSpPr>
              <a:cxnSpLocks/>
            </p:cNvCxnSpPr>
            <p:nvPr userDrawn="1"/>
          </p:nvCxnSpPr>
          <p:spPr>
            <a:xfrm flipH="1" flipV="1">
              <a:off x="8757772" y="1760659"/>
              <a:ext cx="0" cy="3434796"/>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111B263-8710-0346-BB95-D77A64FABEFB}"/>
                </a:ext>
              </a:extLst>
            </p:cNvPr>
            <p:cNvCxnSpPr/>
            <p:nvPr userDrawn="1"/>
          </p:nvCxnSpPr>
          <p:spPr>
            <a:xfrm flipV="1">
              <a:off x="418572" y="1760654"/>
              <a:ext cx="619526"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lumn_Blue">
    <p:spTree>
      <p:nvGrpSpPr>
        <p:cNvPr id="1" name=""/>
        <p:cNvGrpSpPr/>
        <p:nvPr/>
      </p:nvGrpSpPr>
      <p:grpSpPr>
        <a:xfrm>
          <a:off x="0" y="0"/>
          <a:ext cx="0" cy="0"/>
          <a:chOff x="0" y="0"/>
          <a:chExt cx="0" cy="0"/>
        </a:xfrm>
      </p:grpSpPr>
      <p:sp>
        <p:nvSpPr>
          <p:cNvPr id="2" name="Title 1"/>
          <p:cNvSpPr>
            <a:spLocks noGrp="1"/>
          </p:cNvSpPr>
          <p:nvPr>
            <p:ph type="title"/>
          </p:nvPr>
        </p:nvSpPr>
        <p:spPr>
          <a:xfrm>
            <a:off x="426720" y="365129"/>
            <a:ext cx="11338559" cy="1325563"/>
          </a:xfrm>
        </p:spPr>
        <p:txBody>
          <a:bodyPr/>
          <a:lstStyle>
            <a:lvl1pPr>
              <a:defRPr>
                <a:solidFill>
                  <a:schemeClr val="tx1"/>
                </a:solidFill>
              </a:defRPr>
            </a:lvl1pPr>
          </a:lstStyle>
          <a:p>
            <a:r>
              <a:rPr lang="en-US" dirty="0"/>
              <a:t>Click to edit Master title style</a:t>
            </a:r>
          </a:p>
        </p:txBody>
      </p:sp>
      <p:sp>
        <p:nvSpPr>
          <p:cNvPr id="14" name="Slide Number Placeholder 5"/>
          <p:cNvSpPr txBox="1">
            <a:spLocks/>
          </p:cNvSpPr>
          <p:nvPr userDrawn="1"/>
        </p:nvSpPr>
        <p:spPr>
          <a:xfrm>
            <a:off x="11567162" y="6476225"/>
            <a:ext cx="375436" cy="381775"/>
          </a:xfrm>
          <a:prstGeom prst="rect">
            <a:avLst/>
          </a:prstGeom>
        </p:spPr>
        <p:txBody>
          <a:bodyPr vert="horz" lIns="91440" tIns="45720" rIns="91440" bIns="45720" rtlCol="0" anchor="ctr"/>
          <a:lstStyle>
            <a:defPPr>
              <a:defRPr lang="en-US"/>
            </a:defPPr>
            <a:lvl1pPr marL="0" algn="ctr" defTabSz="457200" rtl="0" eaLnBrk="1" latinLnBrk="0" hangingPunct="1">
              <a:defRPr sz="900" b="1" i="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EC4198-BC34-B148-AE5D-B60C14016A4A}" type="slidenum">
              <a:rPr lang="en-US" sz="900" b="0" smtClean="0"/>
              <a:pPr/>
              <a:t>‹#›</a:t>
            </a:fld>
            <a:endParaRPr lang="en-US" sz="900" b="0" dirty="0"/>
          </a:p>
        </p:txBody>
      </p:sp>
      <p:pic>
        <p:nvPicPr>
          <p:cNvPr id="16" name="Picture 15">
            <a:extLst>
              <a:ext uri="{FF2B5EF4-FFF2-40B4-BE49-F238E27FC236}">
                <a16:creationId xmlns:a16="http://schemas.microsoft.com/office/drawing/2014/main" id="{64118270-C90D-C445-B5AB-EC39A8D449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6215" y="6346678"/>
            <a:ext cx="1058255" cy="324254"/>
          </a:xfrm>
          <a:prstGeom prst="rect">
            <a:avLst/>
          </a:prstGeom>
        </p:spPr>
      </p:pic>
      <p:grpSp>
        <p:nvGrpSpPr>
          <p:cNvPr id="17" name="Group 16">
            <a:extLst>
              <a:ext uri="{FF2B5EF4-FFF2-40B4-BE49-F238E27FC236}">
                <a16:creationId xmlns:a16="http://schemas.microsoft.com/office/drawing/2014/main" id="{9CD8ECD9-3435-6E4D-9DCC-9E3E818987F9}"/>
              </a:ext>
            </a:extLst>
          </p:cNvPr>
          <p:cNvGrpSpPr/>
          <p:nvPr userDrawn="1"/>
        </p:nvGrpSpPr>
        <p:grpSpPr>
          <a:xfrm flipH="1" flipV="1">
            <a:off x="243461" y="249190"/>
            <a:ext cx="11705077" cy="6110235"/>
            <a:chOff x="414338" y="1760654"/>
            <a:chExt cx="8343434" cy="3434804"/>
          </a:xfrm>
        </p:grpSpPr>
        <p:cxnSp>
          <p:nvCxnSpPr>
            <p:cNvPr id="18" name="Straight Connector 17">
              <a:extLst>
                <a:ext uri="{FF2B5EF4-FFF2-40B4-BE49-F238E27FC236}">
                  <a16:creationId xmlns:a16="http://schemas.microsoft.com/office/drawing/2014/main" id="{4FBA971E-E9B3-734C-A9C3-23B71579FE15}"/>
                </a:ext>
              </a:extLst>
            </p:cNvPr>
            <p:cNvCxnSpPr>
              <a:cxnSpLocks/>
            </p:cNvCxnSpPr>
            <p:nvPr userDrawn="1"/>
          </p:nvCxnSpPr>
          <p:spPr>
            <a:xfrm flipV="1">
              <a:off x="2076109" y="1760658"/>
              <a:ext cx="6681660" cy="1"/>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A405837-78B4-8C43-B20B-A719DE716871}"/>
                </a:ext>
              </a:extLst>
            </p:cNvPr>
            <p:cNvCxnSpPr/>
            <p:nvPr userDrawn="1"/>
          </p:nvCxnSpPr>
          <p:spPr>
            <a:xfrm flipV="1">
              <a:off x="418572" y="5195455"/>
              <a:ext cx="8339199" cy="3"/>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A609C45-0275-1841-AD27-614452C0D95A}"/>
                </a:ext>
              </a:extLst>
            </p:cNvPr>
            <p:cNvCxnSpPr>
              <a:cxnSpLocks/>
            </p:cNvCxnSpPr>
            <p:nvPr userDrawn="1"/>
          </p:nvCxnSpPr>
          <p:spPr>
            <a:xfrm flipH="1" flipV="1">
              <a:off x="414338" y="1760659"/>
              <a:ext cx="0" cy="3434799"/>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B2C30EB-0BFF-7546-AA8F-CF8B3112E310}"/>
                </a:ext>
              </a:extLst>
            </p:cNvPr>
            <p:cNvCxnSpPr>
              <a:cxnSpLocks/>
            </p:cNvCxnSpPr>
            <p:nvPr userDrawn="1"/>
          </p:nvCxnSpPr>
          <p:spPr>
            <a:xfrm flipH="1" flipV="1">
              <a:off x="8757772" y="1760659"/>
              <a:ext cx="0" cy="3434796"/>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111B263-8710-0346-BB95-D77A64FABEFB}"/>
                </a:ext>
              </a:extLst>
            </p:cNvPr>
            <p:cNvCxnSpPr/>
            <p:nvPr userDrawn="1"/>
          </p:nvCxnSpPr>
          <p:spPr>
            <a:xfrm flipV="1">
              <a:off x="418572" y="1760654"/>
              <a:ext cx="619526"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1B52D1FE-1933-484E-88E4-95A3ADF9ACDD}"/>
              </a:ext>
            </a:extLst>
          </p:cNvPr>
          <p:cNvGrpSpPr/>
          <p:nvPr userDrawn="1"/>
        </p:nvGrpSpPr>
        <p:grpSpPr>
          <a:xfrm>
            <a:off x="8098810" y="-761995"/>
            <a:ext cx="6185181" cy="6928565"/>
            <a:chOff x="6904170" y="-1426743"/>
            <a:chExt cx="7980942" cy="7415963"/>
          </a:xfrm>
        </p:grpSpPr>
        <p:grpSp>
          <p:nvGrpSpPr>
            <p:cNvPr id="12" name="Group 11">
              <a:extLst>
                <a:ext uri="{FF2B5EF4-FFF2-40B4-BE49-F238E27FC236}">
                  <a16:creationId xmlns:a16="http://schemas.microsoft.com/office/drawing/2014/main" id="{34AF83D0-10C6-AE42-8DF4-609F0FB6AFB3}"/>
                </a:ext>
              </a:extLst>
            </p:cNvPr>
            <p:cNvGrpSpPr/>
            <p:nvPr/>
          </p:nvGrpSpPr>
          <p:grpSpPr>
            <a:xfrm>
              <a:off x="6904170" y="1437148"/>
              <a:ext cx="4716314" cy="4552072"/>
              <a:chOff x="5694803" y="1422400"/>
              <a:chExt cx="4716314" cy="4552072"/>
            </a:xfrm>
          </p:grpSpPr>
          <p:sp>
            <p:nvSpPr>
              <p:cNvPr id="23" name="Freeform 22">
                <a:extLst>
                  <a:ext uri="{FF2B5EF4-FFF2-40B4-BE49-F238E27FC236}">
                    <a16:creationId xmlns:a16="http://schemas.microsoft.com/office/drawing/2014/main" id="{5B2519A5-36FC-6B4C-AFEF-CF45D0555E0F}"/>
                  </a:ext>
                </a:extLst>
              </p:cNvPr>
              <p:cNvSpPr/>
              <p:nvPr/>
            </p:nvSpPr>
            <p:spPr>
              <a:xfrm>
                <a:off x="5694803" y="1422402"/>
                <a:ext cx="4716314" cy="4063646"/>
              </a:xfrm>
              <a:custGeom>
                <a:avLst/>
                <a:gdLst>
                  <a:gd name="connsiteX0" fmla="*/ 330981 w 4716314"/>
                  <a:gd name="connsiteY0" fmla="*/ 0 h 4063647"/>
                  <a:gd name="connsiteX1" fmla="*/ 3477350 w 4716314"/>
                  <a:gd name="connsiteY1" fmla="*/ 0 h 4063647"/>
                  <a:gd name="connsiteX2" fmla="*/ 3661346 w 4716314"/>
                  <a:gd name="connsiteY2" fmla="*/ 98785 h 4063647"/>
                  <a:gd name="connsiteX3" fmla="*/ 4643533 w 4716314"/>
                  <a:gd name="connsiteY3" fmla="*/ 744541 h 4063647"/>
                  <a:gd name="connsiteX4" fmla="*/ 4716314 w 4716314"/>
                  <a:gd name="connsiteY4" fmla="*/ 802810 h 4063647"/>
                  <a:gd name="connsiteX5" fmla="*/ 4716314 w 4716314"/>
                  <a:gd name="connsiteY5" fmla="*/ 4063647 h 4063647"/>
                  <a:gd name="connsiteX6" fmla="*/ 4625264 w 4716314"/>
                  <a:gd name="connsiteY6" fmla="*/ 4057901 h 4063647"/>
                  <a:gd name="connsiteX7" fmla="*/ 1947064 w 4716314"/>
                  <a:gd name="connsiteY7" fmla="*/ 3127889 h 4063647"/>
                  <a:gd name="connsiteX8" fmla="*/ 174303 w 4716314"/>
                  <a:gd name="connsiteY8" fmla="*/ 1783110 h 4063647"/>
                  <a:gd name="connsiteX9" fmla="*/ 0 w 4716314"/>
                  <a:gd name="connsiteY9" fmla="*/ 1591100 h 4063647"/>
                  <a:gd name="connsiteX10" fmla="*/ 0 w 4716314"/>
                  <a:gd name="connsiteY10" fmla="*/ 330981 h 4063647"/>
                  <a:gd name="connsiteX11" fmla="*/ 330981 w 4716314"/>
                  <a:gd name="connsiteY11" fmla="*/ 0 h 406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16314" h="4063647">
                    <a:moveTo>
                      <a:pt x="330981" y="0"/>
                    </a:moveTo>
                    <a:lnTo>
                      <a:pt x="3477350" y="0"/>
                    </a:lnTo>
                    <a:lnTo>
                      <a:pt x="3661346" y="98785"/>
                    </a:lnTo>
                    <a:cubicBezTo>
                      <a:pt x="4016794" y="299946"/>
                      <a:pt x="4346131" y="517805"/>
                      <a:pt x="4643533" y="744541"/>
                    </a:cubicBezTo>
                    <a:lnTo>
                      <a:pt x="4716314" y="802810"/>
                    </a:lnTo>
                    <a:lnTo>
                      <a:pt x="4716314" y="4063647"/>
                    </a:lnTo>
                    <a:lnTo>
                      <a:pt x="4625264" y="4057901"/>
                    </a:lnTo>
                    <a:cubicBezTo>
                      <a:pt x="3848990" y="3980442"/>
                      <a:pt x="2894925" y="3664319"/>
                      <a:pt x="1947064" y="3127889"/>
                    </a:cubicBezTo>
                    <a:cubicBezTo>
                      <a:pt x="1236169" y="2725567"/>
                      <a:pt x="629714" y="2256454"/>
                      <a:pt x="174303" y="1783110"/>
                    </a:cubicBezTo>
                    <a:lnTo>
                      <a:pt x="0" y="1591100"/>
                    </a:lnTo>
                    <a:lnTo>
                      <a:pt x="0" y="330981"/>
                    </a:lnTo>
                    <a:cubicBezTo>
                      <a:pt x="0" y="148185"/>
                      <a:pt x="148185" y="0"/>
                      <a:pt x="330981" y="0"/>
                    </a:cubicBezTo>
                    <a:close/>
                  </a:path>
                </a:pathLst>
              </a:custGeom>
              <a:solidFill>
                <a:schemeClr val="tx1">
                  <a:alpha val="90124"/>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23">
                <a:extLst>
                  <a:ext uri="{FF2B5EF4-FFF2-40B4-BE49-F238E27FC236}">
                    <a16:creationId xmlns:a16="http://schemas.microsoft.com/office/drawing/2014/main" id="{D85D4B68-0652-0446-AB42-2C01FF6199C4}"/>
                  </a:ext>
                </a:extLst>
              </p:cNvPr>
              <p:cNvSpPr/>
              <p:nvPr/>
            </p:nvSpPr>
            <p:spPr>
              <a:xfrm>
                <a:off x="9172153" y="1422400"/>
                <a:ext cx="1238964" cy="802810"/>
              </a:xfrm>
              <a:custGeom>
                <a:avLst/>
                <a:gdLst>
                  <a:gd name="connsiteX0" fmla="*/ 0 w 1238964"/>
                  <a:gd name="connsiteY0" fmla="*/ 0 h 802810"/>
                  <a:gd name="connsiteX1" fmla="*/ 907983 w 1238964"/>
                  <a:gd name="connsiteY1" fmla="*/ 0 h 802810"/>
                  <a:gd name="connsiteX2" fmla="*/ 1238964 w 1238964"/>
                  <a:gd name="connsiteY2" fmla="*/ 330981 h 802810"/>
                  <a:gd name="connsiteX3" fmla="*/ 1238964 w 1238964"/>
                  <a:gd name="connsiteY3" fmla="*/ 802810 h 802810"/>
                  <a:gd name="connsiteX4" fmla="*/ 1166183 w 1238964"/>
                  <a:gd name="connsiteY4" fmla="*/ 744541 h 802810"/>
                  <a:gd name="connsiteX5" fmla="*/ 183996 w 1238964"/>
                  <a:gd name="connsiteY5" fmla="*/ 98785 h 802810"/>
                  <a:gd name="connsiteX6" fmla="*/ 0 w 1238964"/>
                  <a:gd name="connsiteY6" fmla="*/ 0 h 80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964" h="802810">
                    <a:moveTo>
                      <a:pt x="0" y="0"/>
                    </a:moveTo>
                    <a:lnTo>
                      <a:pt x="907983" y="0"/>
                    </a:lnTo>
                    <a:cubicBezTo>
                      <a:pt x="1090779" y="0"/>
                      <a:pt x="1238964" y="148185"/>
                      <a:pt x="1238964" y="330981"/>
                    </a:cubicBezTo>
                    <a:lnTo>
                      <a:pt x="1238964" y="802810"/>
                    </a:lnTo>
                    <a:lnTo>
                      <a:pt x="1166183" y="744541"/>
                    </a:lnTo>
                    <a:cubicBezTo>
                      <a:pt x="868781" y="517805"/>
                      <a:pt x="539444" y="299946"/>
                      <a:pt x="183996" y="98785"/>
                    </a:cubicBezTo>
                    <a:lnTo>
                      <a:pt x="0" y="0"/>
                    </a:ln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24">
                <a:extLst>
                  <a:ext uri="{FF2B5EF4-FFF2-40B4-BE49-F238E27FC236}">
                    <a16:creationId xmlns:a16="http://schemas.microsoft.com/office/drawing/2014/main" id="{041F67EB-C0E8-6E47-A636-9865596B3254}"/>
                  </a:ext>
                </a:extLst>
              </p:cNvPr>
              <p:cNvSpPr/>
              <p:nvPr/>
            </p:nvSpPr>
            <p:spPr>
              <a:xfrm>
                <a:off x="5694803" y="3013500"/>
                <a:ext cx="4716314" cy="2960972"/>
              </a:xfrm>
              <a:custGeom>
                <a:avLst/>
                <a:gdLst>
                  <a:gd name="connsiteX0" fmla="*/ 0 w 4716314"/>
                  <a:gd name="connsiteY0" fmla="*/ 0 h 2960972"/>
                  <a:gd name="connsiteX1" fmla="*/ 174303 w 4716314"/>
                  <a:gd name="connsiteY1" fmla="*/ 192010 h 2960972"/>
                  <a:gd name="connsiteX2" fmla="*/ 1947064 w 4716314"/>
                  <a:gd name="connsiteY2" fmla="*/ 1536789 h 2960972"/>
                  <a:gd name="connsiteX3" fmla="*/ 4625264 w 4716314"/>
                  <a:gd name="connsiteY3" fmla="*/ 2466801 h 2960972"/>
                  <a:gd name="connsiteX4" fmla="*/ 4716314 w 4716314"/>
                  <a:gd name="connsiteY4" fmla="*/ 2472547 h 2960972"/>
                  <a:gd name="connsiteX5" fmla="*/ 4716314 w 4716314"/>
                  <a:gd name="connsiteY5" fmla="*/ 2629991 h 2960972"/>
                  <a:gd name="connsiteX6" fmla="*/ 4385333 w 4716314"/>
                  <a:gd name="connsiteY6" fmla="*/ 2960972 h 2960972"/>
                  <a:gd name="connsiteX7" fmla="*/ 330981 w 4716314"/>
                  <a:gd name="connsiteY7" fmla="*/ 2960972 h 2960972"/>
                  <a:gd name="connsiteX8" fmla="*/ 0 w 4716314"/>
                  <a:gd name="connsiteY8" fmla="*/ 2629991 h 2960972"/>
                  <a:gd name="connsiteX9" fmla="*/ 0 w 4716314"/>
                  <a:gd name="connsiteY9" fmla="*/ 0 h 29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6314" h="2960972">
                    <a:moveTo>
                      <a:pt x="0" y="0"/>
                    </a:moveTo>
                    <a:lnTo>
                      <a:pt x="174303" y="192010"/>
                    </a:lnTo>
                    <a:cubicBezTo>
                      <a:pt x="629714" y="665354"/>
                      <a:pt x="1236169" y="1134467"/>
                      <a:pt x="1947064" y="1536789"/>
                    </a:cubicBezTo>
                    <a:cubicBezTo>
                      <a:pt x="2894925" y="2073219"/>
                      <a:pt x="3848990" y="2389342"/>
                      <a:pt x="4625264" y="2466801"/>
                    </a:cubicBezTo>
                    <a:lnTo>
                      <a:pt x="4716314" y="2472547"/>
                    </a:lnTo>
                    <a:lnTo>
                      <a:pt x="4716314" y="2629991"/>
                    </a:lnTo>
                    <a:cubicBezTo>
                      <a:pt x="4716314" y="2812787"/>
                      <a:pt x="4568129" y="2960972"/>
                      <a:pt x="4385333" y="2960972"/>
                    </a:cubicBezTo>
                    <a:lnTo>
                      <a:pt x="330981" y="2960972"/>
                    </a:lnTo>
                    <a:cubicBezTo>
                      <a:pt x="148185" y="2960972"/>
                      <a:pt x="0" y="2812787"/>
                      <a:pt x="0" y="2629991"/>
                    </a:cubicBezTo>
                    <a:lnTo>
                      <a:pt x="0" y="0"/>
                    </a:ln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3" name="Arc 12">
              <a:extLst>
                <a:ext uri="{FF2B5EF4-FFF2-40B4-BE49-F238E27FC236}">
                  <a16:creationId xmlns:a16="http://schemas.microsoft.com/office/drawing/2014/main" id="{781CE98D-9336-7F4B-8C43-BC820DC0D8A3}"/>
                </a:ext>
              </a:extLst>
            </p:cNvPr>
            <p:cNvSpPr/>
            <p:nvPr/>
          </p:nvSpPr>
          <p:spPr>
            <a:xfrm rot="10424134">
              <a:off x="6957477" y="-1426743"/>
              <a:ext cx="7798449" cy="5140713"/>
            </a:xfrm>
            <a:prstGeom prst="arc">
              <a:avLst>
                <a:gd name="adj1" fmla="val 15511267"/>
                <a:gd name="adj2" fmla="val 18497"/>
              </a:avLst>
            </a:prstGeom>
            <a:ln w="12700">
              <a:solidFill>
                <a:schemeClr val="accent1">
                  <a:lumMod val="20000"/>
                  <a:lumOff val="80000"/>
                  <a:alpha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Arc 14">
              <a:extLst>
                <a:ext uri="{FF2B5EF4-FFF2-40B4-BE49-F238E27FC236}">
                  <a16:creationId xmlns:a16="http://schemas.microsoft.com/office/drawing/2014/main" id="{BF000BFD-0071-0F4E-AC46-D5477D2EC15F}"/>
                </a:ext>
              </a:extLst>
            </p:cNvPr>
            <p:cNvSpPr/>
            <p:nvPr/>
          </p:nvSpPr>
          <p:spPr>
            <a:xfrm rot="10800000">
              <a:off x="7086663" y="-1072570"/>
              <a:ext cx="7798449" cy="5140713"/>
            </a:xfrm>
            <a:prstGeom prst="arc">
              <a:avLst>
                <a:gd name="adj1" fmla="val 15352715"/>
                <a:gd name="adj2" fmla="val 18497"/>
              </a:avLst>
            </a:prstGeom>
            <a:ln w="12700">
              <a:solidFill>
                <a:schemeClr val="accent1">
                  <a:lumMod val="20000"/>
                  <a:lumOff val="80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A6DED1C9-4AED-EB4F-BA59-98F94A1C4F1F}"/>
              </a:ext>
            </a:extLst>
          </p:cNvPr>
          <p:cNvGrpSpPr/>
          <p:nvPr userDrawn="1"/>
        </p:nvGrpSpPr>
        <p:grpSpPr>
          <a:xfrm>
            <a:off x="4269348" y="-761995"/>
            <a:ext cx="6185181" cy="6928565"/>
            <a:chOff x="6904170" y="-1426743"/>
            <a:chExt cx="7980942" cy="7415963"/>
          </a:xfrm>
        </p:grpSpPr>
        <p:grpSp>
          <p:nvGrpSpPr>
            <p:cNvPr id="27" name="Group 26">
              <a:extLst>
                <a:ext uri="{FF2B5EF4-FFF2-40B4-BE49-F238E27FC236}">
                  <a16:creationId xmlns:a16="http://schemas.microsoft.com/office/drawing/2014/main" id="{A6EAB2E1-7653-1047-B2E1-C58D83E3D59E}"/>
                </a:ext>
              </a:extLst>
            </p:cNvPr>
            <p:cNvGrpSpPr/>
            <p:nvPr/>
          </p:nvGrpSpPr>
          <p:grpSpPr>
            <a:xfrm>
              <a:off x="6904170" y="1437148"/>
              <a:ext cx="4716314" cy="4552072"/>
              <a:chOff x="5694803" y="1422400"/>
              <a:chExt cx="4716314" cy="4552072"/>
            </a:xfrm>
          </p:grpSpPr>
          <p:sp>
            <p:nvSpPr>
              <p:cNvPr id="30" name="Freeform 29">
                <a:extLst>
                  <a:ext uri="{FF2B5EF4-FFF2-40B4-BE49-F238E27FC236}">
                    <a16:creationId xmlns:a16="http://schemas.microsoft.com/office/drawing/2014/main" id="{6560AF1D-A1FE-5C42-A3AF-06D02D5969AE}"/>
                  </a:ext>
                </a:extLst>
              </p:cNvPr>
              <p:cNvSpPr/>
              <p:nvPr/>
            </p:nvSpPr>
            <p:spPr>
              <a:xfrm>
                <a:off x="5694803" y="1422402"/>
                <a:ext cx="4716314" cy="4063646"/>
              </a:xfrm>
              <a:custGeom>
                <a:avLst/>
                <a:gdLst>
                  <a:gd name="connsiteX0" fmla="*/ 330981 w 4716314"/>
                  <a:gd name="connsiteY0" fmla="*/ 0 h 4063647"/>
                  <a:gd name="connsiteX1" fmla="*/ 3477350 w 4716314"/>
                  <a:gd name="connsiteY1" fmla="*/ 0 h 4063647"/>
                  <a:gd name="connsiteX2" fmla="*/ 3661346 w 4716314"/>
                  <a:gd name="connsiteY2" fmla="*/ 98785 h 4063647"/>
                  <a:gd name="connsiteX3" fmla="*/ 4643533 w 4716314"/>
                  <a:gd name="connsiteY3" fmla="*/ 744541 h 4063647"/>
                  <a:gd name="connsiteX4" fmla="*/ 4716314 w 4716314"/>
                  <a:gd name="connsiteY4" fmla="*/ 802810 h 4063647"/>
                  <a:gd name="connsiteX5" fmla="*/ 4716314 w 4716314"/>
                  <a:gd name="connsiteY5" fmla="*/ 4063647 h 4063647"/>
                  <a:gd name="connsiteX6" fmla="*/ 4625264 w 4716314"/>
                  <a:gd name="connsiteY6" fmla="*/ 4057901 h 4063647"/>
                  <a:gd name="connsiteX7" fmla="*/ 1947064 w 4716314"/>
                  <a:gd name="connsiteY7" fmla="*/ 3127889 h 4063647"/>
                  <a:gd name="connsiteX8" fmla="*/ 174303 w 4716314"/>
                  <a:gd name="connsiteY8" fmla="*/ 1783110 h 4063647"/>
                  <a:gd name="connsiteX9" fmla="*/ 0 w 4716314"/>
                  <a:gd name="connsiteY9" fmla="*/ 1591100 h 4063647"/>
                  <a:gd name="connsiteX10" fmla="*/ 0 w 4716314"/>
                  <a:gd name="connsiteY10" fmla="*/ 330981 h 4063647"/>
                  <a:gd name="connsiteX11" fmla="*/ 330981 w 4716314"/>
                  <a:gd name="connsiteY11" fmla="*/ 0 h 406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16314" h="4063647">
                    <a:moveTo>
                      <a:pt x="330981" y="0"/>
                    </a:moveTo>
                    <a:lnTo>
                      <a:pt x="3477350" y="0"/>
                    </a:lnTo>
                    <a:lnTo>
                      <a:pt x="3661346" y="98785"/>
                    </a:lnTo>
                    <a:cubicBezTo>
                      <a:pt x="4016794" y="299946"/>
                      <a:pt x="4346131" y="517805"/>
                      <a:pt x="4643533" y="744541"/>
                    </a:cubicBezTo>
                    <a:lnTo>
                      <a:pt x="4716314" y="802810"/>
                    </a:lnTo>
                    <a:lnTo>
                      <a:pt x="4716314" y="4063647"/>
                    </a:lnTo>
                    <a:lnTo>
                      <a:pt x="4625264" y="4057901"/>
                    </a:lnTo>
                    <a:cubicBezTo>
                      <a:pt x="3848990" y="3980442"/>
                      <a:pt x="2894925" y="3664319"/>
                      <a:pt x="1947064" y="3127889"/>
                    </a:cubicBezTo>
                    <a:cubicBezTo>
                      <a:pt x="1236169" y="2725567"/>
                      <a:pt x="629714" y="2256454"/>
                      <a:pt x="174303" y="1783110"/>
                    </a:cubicBezTo>
                    <a:lnTo>
                      <a:pt x="0" y="1591100"/>
                    </a:lnTo>
                    <a:lnTo>
                      <a:pt x="0" y="330981"/>
                    </a:lnTo>
                    <a:cubicBezTo>
                      <a:pt x="0" y="148185"/>
                      <a:pt x="148185" y="0"/>
                      <a:pt x="330981" y="0"/>
                    </a:cubicBezTo>
                    <a:close/>
                  </a:path>
                </a:pathLst>
              </a:custGeom>
              <a:solidFill>
                <a:schemeClr val="tx1">
                  <a:alpha val="90124"/>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F715EFB6-4512-6848-837E-94D1B4957015}"/>
                  </a:ext>
                </a:extLst>
              </p:cNvPr>
              <p:cNvSpPr/>
              <p:nvPr/>
            </p:nvSpPr>
            <p:spPr>
              <a:xfrm>
                <a:off x="9172153" y="1422400"/>
                <a:ext cx="1238964" cy="802810"/>
              </a:xfrm>
              <a:custGeom>
                <a:avLst/>
                <a:gdLst>
                  <a:gd name="connsiteX0" fmla="*/ 0 w 1238964"/>
                  <a:gd name="connsiteY0" fmla="*/ 0 h 802810"/>
                  <a:gd name="connsiteX1" fmla="*/ 907983 w 1238964"/>
                  <a:gd name="connsiteY1" fmla="*/ 0 h 802810"/>
                  <a:gd name="connsiteX2" fmla="*/ 1238964 w 1238964"/>
                  <a:gd name="connsiteY2" fmla="*/ 330981 h 802810"/>
                  <a:gd name="connsiteX3" fmla="*/ 1238964 w 1238964"/>
                  <a:gd name="connsiteY3" fmla="*/ 802810 h 802810"/>
                  <a:gd name="connsiteX4" fmla="*/ 1166183 w 1238964"/>
                  <a:gd name="connsiteY4" fmla="*/ 744541 h 802810"/>
                  <a:gd name="connsiteX5" fmla="*/ 183996 w 1238964"/>
                  <a:gd name="connsiteY5" fmla="*/ 98785 h 802810"/>
                  <a:gd name="connsiteX6" fmla="*/ 0 w 1238964"/>
                  <a:gd name="connsiteY6" fmla="*/ 0 h 80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964" h="802810">
                    <a:moveTo>
                      <a:pt x="0" y="0"/>
                    </a:moveTo>
                    <a:lnTo>
                      <a:pt x="907983" y="0"/>
                    </a:lnTo>
                    <a:cubicBezTo>
                      <a:pt x="1090779" y="0"/>
                      <a:pt x="1238964" y="148185"/>
                      <a:pt x="1238964" y="330981"/>
                    </a:cubicBezTo>
                    <a:lnTo>
                      <a:pt x="1238964" y="802810"/>
                    </a:lnTo>
                    <a:lnTo>
                      <a:pt x="1166183" y="744541"/>
                    </a:lnTo>
                    <a:cubicBezTo>
                      <a:pt x="868781" y="517805"/>
                      <a:pt x="539444" y="299946"/>
                      <a:pt x="183996" y="98785"/>
                    </a:cubicBezTo>
                    <a:lnTo>
                      <a:pt x="0" y="0"/>
                    </a:ln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31">
                <a:extLst>
                  <a:ext uri="{FF2B5EF4-FFF2-40B4-BE49-F238E27FC236}">
                    <a16:creationId xmlns:a16="http://schemas.microsoft.com/office/drawing/2014/main" id="{A036685B-BB18-4A4E-9C6A-058D9B2C1E02}"/>
                  </a:ext>
                </a:extLst>
              </p:cNvPr>
              <p:cNvSpPr/>
              <p:nvPr/>
            </p:nvSpPr>
            <p:spPr>
              <a:xfrm>
                <a:off x="5694803" y="3013500"/>
                <a:ext cx="4716314" cy="2960972"/>
              </a:xfrm>
              <a:custGeom>
                <a:avLst/>
                <a:gdLst>
                  <a:gd name="connsiteX0" fmla="*/ 0 w 4716314"/>
                  <a:gd name="connsiteY0" fmla="*/ 0 h 2960972"/>
                  <a:gd name="connsiteX1" fmla="*/ 174303 w 4716314"/>
                  <a:gd name="connsiteY1" fmla="*/ 192010 h 2960972"/>
                  <a:gd name="connsiteX2" fmla="*/ 1947064 w 4716314"/>
                  <a:gd name="connsiteY2" fmla="*/ 1536789 h 2960972"/>
                  <a:gd name="connsiteX3" fmla="*/ 4625264 w 4716314"/>
                  <a:gd name="connsiteY3" fmla="*/ 2466801 h 2960972"/>
                  <a:gd name="connsiteX4" fmla="*/ 4716314 w 4716314"/>
                  <a:gd name="connsiteY4" fmla="*/ 2472547 h 2960972"/>
                  <a:gd name="connsiteX5" fmla="*/ 4716314 w 4716314"/>
                  <a:gd name="connsiteY5" fmla="*/ 2629991 h 2960972"/>
                  <a:gd name="connsiteX6" fmla="*/ 4385333 w 4716314"/>
                  <a:gd name="connsiteY6" fmla="*/ 2960972 h 2960972"/>
                  <a:gd name="connsiteX7" fmla="*/ 330981 w 4716314"/>
                  <a:gd name="connsiteY7" fmla="*/ 2960972 h 2960972"/>
                  <a:gd name="connsiteX8" fmla="*/ 0 w 4716314"/>
                  <a:gd name="connsiteY8" fmla="*/ 2629991 h 2960972"/>
                  <a:gd name="connsiteX9" fmla="*/ 0 w 4716314"/>
                  <a:gd name="connsiteY9" fmla="*/ 0 h 29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6314" h="2960972">
                    <a:moveTo>
                      <a:pt x="0" y="0"/>
                    </a:moveTo>
                    <a:lnTo>
                      <a:pt x="174303" y="192010"/>
                    </a:lnTo>
                    <a:cubicBezTo>
                      <a:pt x="629714" y="665354"/>
                      <a:pt x="1236169" y="1134467"/>
                      <a:pt x="1947064" y="1536789"/>
                    </a:cubicBezTo>
                    <a:cubicBezTo>
                      <a:pt x="2894925" y="2073219"/>
                      <a:pt x="3848990" y="2389342"/>
                      <a:pt x="4625264" y="2466801"/>
                    </a:cubicBezTo>
                    <a:lnTo>
                      <a:pt x="4716314" y="2472547"/>
                    </a:lnTo>
                    <a:lnTo>
                      <a:pt x="4716314" y="2629991"/>
                    </a:lnTo>
                    <a:cubicBezTo>
                      <a:pt x="4716314" y="2812787"/>
                      <a:pt x="4568129" y="2960972"/>
                      <a:pt x="4385333" y="2960972"/>
                    </a:cubicBezTo>
                    <a:lnTo>
                      <a:pt x="330981" y="2960972"/>
                    </a:lnTo>
                    <a:cubicBezTo>
                      <a:pt x="148185" y="2960972"/>
                      <a:pt x="0" y="2812787"/>
                      <a:pt x="0" y="2629991"/>
                    </a:cubicBezTo>
                    <a:lnTo>
                      <a:pt x="0" y="0"/>
                    </a:ln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Arc 27">
              <a:extLst>
                <a:ext uri="{FF2B5EF4-FFF2-40B4-BE49-F238E27FC236}">
                  <a16:creationId xmlns:a16="http://schemas.microsoft.com/office/drawing/2014/main" id="{CF91FF1D-4336-5648-BC0C-312B89AEE3BC}"/>
                </a:ext>
              </a:extLst>
            </p:cNvPr>
            <p:cNvSpPr/>
            <p:nvPr/>
          </p:nvSpPr>
          <p:spPr>
            <a:xfrm rot="10424134">
              <a:off x="6957477" y="-1426743"/>
              <a:ext cx="7798449" cy="5140713"/>
            </a:xfrm>
            <a:prstGeom prst="arc">
              <a:avLst>
                <a:gd name="adj1" fmla="val 15511267"/>
                <a:gd name="adj2" fmla="val 18497"/>
              </a:avLst>
            </a:prstGeom>
            <a:ln w="12700">
              <a:solidFill>
                <a:schemeClr val="accent1">
                  <a:lumMod val="20000"/>
                  <a:lumOff val="80000"/>
                  <a:alpha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Arc 28">
              <a:extLst>
                <a:ext uri="{FF2B5EF4-FFF2-40B4-BE49-F238E27FC236}">
                  <a16:creationId xmlns:a16="http://schemas.microsoft.com/office/drawing/2014/main" id="{0001D9AD-5E42-F045-95D6-B8B1ED7B5351}"/>
                </a:ext>
              </a:extLst>
            </p:cNvPr>
            <p:cNvSpPr/>
            <p:nvPr/>
          </p:nvSpPr>
          <p:spPr>
            <a:xfrm rot="10800000">
              <a:off x="7086663" y="-1072570"/>
              <a:ext cx="7798449" cy="5140713"/>
            </a:xfrm>
            <a:prstGeom prst="arc">
              <a:avLst>
                <a:gd name="adj1" fmla="val 15352715"/>
                <a:gd name="adj2" fmla="val 18497"/>
              </a:avLst>
            </a:prstGeom>
            <a:ln w="12700">
              <a:solidFill>
                <a:schemeClr val="accent1">
                  <a:lumMod val="20000"/>
                  <a:lumOff val="80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4B4B7A26-BD32-3246-9A11-48CD5F73735D}"/>
              </a:ext>
            </a:extLst>
          </p:cNvPr>
          <p:cNvGrpSpPr/>
          <p:nvPr userDrawn="1"/>
        </p:nvGrpSpPr>
        <p:grpSpPr>
          <a:xfrm>
            <a:off x="443395" y="-774173"/>
            <a:ext cx="6185181" cy="6928565"/>
            <a:chOff x="6904170" y="-1426743"/>
            <a:chExt cx="7980942" cy="7415963"/>
          </a:xfrm>
        </p:grpSpPr>
        <p:grpSp>
          <p:nvGrpSpPr>
            <p:cNvPr id="34" name="Group 33">
              <a:extLst>
                <a:ext uri="{FF2B5EF4-FFF2-40B4-BE49-F238E27FC236}">
                  <a16:creationId xmlns:a16="http://schemas.microsoft.com/office/drawing/2014/main" id="{B7DFB222-6AA1-2741-8B59-32E876F74FCB}"/>
                </a:ext>
              </a:extLst>
            </p:cNvPr>
            <p:cNvGrpSpPr/>
            <p:nvPr/>
          </p:nvGrpSpPr>
          <p:grpSpPr>
            <a:xfrm>
              <a:off x="6904170" y="1437148"/>
              <a:ext cx="4716314" cy="4552072"/>
              <a:chOff x="5694803" y="1422400"/>
              <a:chExt cx="4716314" cy="4552072"/>
            </a:xfrm>
          </p:grpSpPr>
          <p:sp>
            <p:nvSpPr>
              <p:cNvPr id="37" name="Freeform 36">
                <a:extLst>
                  <a:ext uri="{FF2B5EF4-FFF2-40B4-BE49-F238E27FC236}">
                    <a16:creationId xmlns:a16="http://schemas.microsoft.com/office/drawing/2014/main" id="{85DADA91-E374-2143-8021-F77E3CF3F1C0}"/>
                  </a:ext>
                </a:extLst>
              </p:cNvPr>
              <p:cNvSpPr/>
              <p:nvPr/>
            </p:nvSpPr>
            <p:spPr>
              <a:xfrm>
                <a:off x="5694803" y="1422402"/>
                <a:ext cx="4716314" cy="4063646"/>
              </a:xfrm>
              <a:custGeom>
                <a:avLst/>
                <a:gdLst>
                  <a:gd name="connsiteX0" fmla="*/ 330981 w 4716314"/>
                  <a:gd name="connsiteY0" fmla="*/ 0 h 4063647"/>
                  <a:gd name="connsiteX1" fmla="*/ 3477350 w 4716314"/>
                  <a:gd name="connsiteY1" fmla="*/ 0 h 4063647"/>
                  <a:gd name="connsiteX2" fmla="*/ 3661346 w 4716314"/>
                  <a:gd name="connsiteY2" fmla="*/ 98785 h 4063647"/>
                  <a:gd name="connsiteX3" fmla="*/ 4643533 w 4716314"/>
                  <a:gd name="connsiteY3" fmla="*/ 744541 h 4063647"/>
                  <a:gd name="connsiteX4" fmla="*/ 4716314 w 4716314"/>
                  <a:gd name="connsiteY4" fmla="*/ 802810 h 4063647"/>
                  <a:gd name="connsiteX5" fmla="*/ 4716314 w 4716314"/>
                  <a:gd name="connsiteY5" fmla="*/ 4063647 h 4063647"/>
                  <a:gd name="connsiteX6" fmla="*/ 4625264 w 4716314"/>
                  <a:gd name="connsiteY6" fmla="*/ 4057901 h 4063647"/>
                  <a:gd name="connsiteX7" fmla="*/ 1947064 w 4716314"/>
                  <a:gd name="connsiteY7" fmla="*/ 3127889 h 4063647"/>
                  <a:gd name="connsiteX8" fmla="*/ 174303 w 4716314"/>
                  <a:gd name="connsiteY8" fmla="*/ 1783110 h 4063647"/>
                  <a:gd name="connsiteX9" fmla="*/ 0 w 4716314"/>
                  <a:gd name="connsiteY9" fmla="*/ 1591100 h 4063647"/>
                  <a:gd name="connsiteX10" fmla="*/ 0 w 4716314"/>
                  <a:gd name="connsiteY10" fmla="*/ 330981 h 4063647"/>
                  <a:gd name="connsiteX11" fmla="*/ 330981 w 4716314"/>
                  <a:gd name="connsiteY11" fmla="*/ 0 h 406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16314" h="4063647">
                    <a:moveTo>
                      <a:pt x="330981" y="0"/>
                    </a:moveTo>
                    <a:lnTo>
                      <a:pt x="3477350" y="0"/>
                    </a:lnTo>
                    <a:lnTo>
                      <a:pt x="3661346" y="98785"/>
                    </a:lnTo>
                    <a:cubicBezTo>
                      <a:pt x="4016794" y="299946"/>
                      <a:pt x="4346131" y="517805"/>
                      <a:pt x="4643533" y="744541"/>
                    </a:cubicBezTo>
                    <a:lnTo>
                      <a:pt x="4716314" y="802810"/>
                    </a:lnTo>
                    <a:lnTo>
                      <a:pt x="4716314" y="4063647"/>
                    </a:lnTo>
                    <a:lnTo>
                      <a:pt x="4625264" y="4057901"/>
                    </a:lnTo>
                    <a:cubicBezTo>
                      <a:pt x="3848990" y="3980442"/>
                      <a:pt x="2894925" y="3664319"/>
                      <a:pt x="1947064" y="3127889"/>
                    </a:cubicBezTo>
                    <a:cubicBezTo>
                      <a:pt x="1236169" y="2725567"/>
                      <a:pt x="629714" y="2256454"/>
                      <a:pt x="174303" y="1783110"/>
                    </a:cubicBezTo>
                    <a:lnTo>
                      <a:pt x="0" y="1591100"/>
                    </a:lnTo>
                    <a:lnTo>
                      <a:pt x="0" y="330981"/>
                    </a:lnTo>
                    <a:cubicBezTo>
                      <a:pt x="0" y="148185"/>
                      <a:pt x="148185" y="0"/>
                      <a:pt x="330981" y="0"/>
                    </a:cubicBezTo>
                    <a:close/>
                  </a:path>
                </a:pathLst>
              </a:custGeom>
              <a:solidFill>
                <a:schemeClr val="tx1">
                  <a:alpha val="90124"/>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37">
                <a:extLst>
                  <a:ext uri="{FF2B5EF4-FFF2-40B4-BE49-F238E27FC236}">
                    <a16:creationId xmlns:a16="http://schemas.microsoft.com/office/drawing/2014/main" id="{767A5214-6518-0547-8B1D-5672FA5D0E51}"/>
                  </a:ext>
                </a:extLst>
              </p:cNvPr>
              <p:cNvSpPr/>
              <p:nvPr/>
            </p:nvSpPr>
            <p:spPr>
              <a:xfrm>
                <a:off x="9172153" y="1422400"/>
                <a:ext cx="1238964" cy="802810"/>
              </a:xfrm>
              <a:custGeom>
                <a:avLst/>
                <a:gdLst>
                  <a:gd name="connsiteX0" fmla="*/ 0 w 1238964"/>
                  <a:gd name="connsiteY0" fmla="*/ 0 h 802810"/>
                  <a:gd name="connsiteX1" fmla="*/ 907983 w 1238964"/>
                  <a:gd name="connsiteY1" fmla="*/ 0 h 802810"/>
                  <a:gd name="connsiteX2" fmla="*/ 1238964 w 1238964"/>
                  <a:gd name="connsiteY2" fmla="*/ 330981 h 802810"/>
                  <a:gd name="connsiteX3" fmla="*/ 1238964 w 1238964"/>
                  <a:gd name="connsiteY3" fmla="*/ 802810 h 802810"/>
                  <a:gd name="connsiteX4" fmla="*/ 1166183 w 1238964"/>
                  <a:gd name="connsiteY4" fmla="*/ 744541 h 802810"/>
                  <a:gd name="connsiteX5" fmla="*/ 183996 w 1238964"/>
                  <a:gd name="connsiteY5" fmla="*/ 98785 h 802810"/>
                  <a:gd name="connsiteX6" fmla="*/ 0 w 1238964"/>
                  <a:gd name="connsiteY6" fmla="*/ 0 h 80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964" h="802810">
                    <a:moveTo>
                      <a:pt x="0" y="0"/>
                    </a:moveTo>
                    <a:lnTo>
                      <a:pt x="907983" y="0"/>
                    </a:lnTo>
                    <a:cubicBezTo>
                      <a:pt x="1090779" y="0"/>
                      <a:pt x="1238964" y="148185"/>
                      <a:pt x="1238964" y="330981"/>
                    </a:cubicBezTo>
                    <a:lnTo>
                      <a:pt x="1238964" y="802810"/>
                    </a:lnTo>
                    <a:lnTo>
                      <a:pt x="1166183" y="744541"/>
                    </a:lnTo>
                    <a:cubicBezTo>
                      <a:pt x="868781" y="517805"/>
                      <a:pt x="539444" y="299946"/>
                      <a:pt x="183996" y="98785"/>
                    </a:cubicBezTo>
                    <a:lnTo>
                      <a:pt x="0" y="0"/>
                    </a:ln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9819B897-072C-3549-9DF9-92B463485032}"/>
                  </a:ext>
                </a:extLst>
              </p:cNvPr>
              <p:cNvSpPr/>
              <p:nvPr/>
            </p:nvSpPr>
            <p:spPr>
              <a:xfrm>
                <a:off x="5694803" y="3013500"/>
                <a:ext cx="4716314" cy="2960972"/>
              </a:xfrm>
              <a:custGeom>
                <a:avLst/>
                <a:gdLst>
                  <a:gd name="connsiteX0" fmla="*/ 0 w 4716314"/>
                  <a:gd name="connsiteY0" fmla="*/ 0 h 2960972"/>
                  <a:gd name="connsiteX1" fmla="*/ 174303 w 4716314"/>
                  <a:gd name="connsiteY1" fmla="*/ 192010 h 2960972"/>
                  <a:gd name="connsiteX2" fmla="*/ 1947064 w 4716314"/>
                  <a:gd name="connsiteY2" fmla="*/ 1536789 h 2960972"/>
                  <a:gd name="connsiteX3" fmla="*/ 4625264 w 4716314"/>
                  <a:gd name="connsiteY3" fmla="*/ 2466801 h 2960972"/>
                  <a:gd name="connsiteX4" fmla="*/ 4716314 w 4716314"/>
                  <a:gd name="connsiteY4" fmla="*/ 2472547 h 2960972"/>
                  <a:gd name="connsiteX5" fmla="*/ 4716314 w 4716314"/>
                  <a:gd name="connsiteY5" fmla="*/ 2629991 h 2960972"/>
                  <a:gd name="connsiteX6" fmla="*/ 4385333 w 4716314"/>
                  <a:gd name="connsiteY6" fmla="*/ 2960972 h 2960972"/>
                  <a:gd name="connsiteX7" fmla="*/ 330981 w 4716314"/>
                  <a:gd name="connsiteY7" fmla="*/ 2960972 h 2960972"/>
                  <a:gd name="connsiteX8" fmla="*/ 0 w 4716314"/>
                  <a:gd name="connsiteY8" fmla="*/ 2629991 h 2960972"/>
                  <a:gd name="connsiteX9" fmla="*/ 0 w 4716314"/>
                  <a:gd name="connsiteY9" fmla="*/ 0 h 29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6314" h="2960972">
                    <a:moveTo>
                      <a:pt x="0" y="0"/>
                    </a:moveTo>
                    <a:lnTo>
                      <a:pt x="174303" y="192010"/>
                    </a:lnTo>
                    <a:cubicBezTo>
                      <a:pt x="629714" y="665354"/>
                      <a:pt x="1236169" y="1134467"/>
                      <a:pt x="1947064" y="1536789"/>
                    </a:cubicBezTo>
                    <a:cubicBezTo>
                      <a:pt x="2894925" y="2073219"/>
                      <a:pt x="3848990" y="2389342"/>
                      <a:pt x="4625264" y="2466801"/>
                    </a:cubicBezTo>
                    <a:lnTo>
                      <a:pt x="4716314" y="2472547"/>
                    </a:lnTo>
                    <a:lnTo>
                      <a:pt x="4716314" y="2629991"/>
                    </a:lnTo>
                    <a:cubicBezTo>
                      <a:pt x="4716314" y="2812787"/>
                      <a:pt x="4568129" y="2960972"/>
                      <a:pt x="4385333" y="2960972"/>
                    </a:cubicBezTo>
                    <a:lnTo>
                      <a:pt x="330981" y="2960972"/>
                    </a:lnTo>
                    <a:cubicBezTo>
                      <a:pt x="148185" y="2960972"/>
                      <a:pt x="0" y="2812787"/>
                      <a:pt x="0" y="2629991"/>
                    </a:cubicBezTo>
                    <a:lnTo>
                      <a:pt x="0" y="0"/>
                    </a:ln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5" name="Arc 34">
              <a:extLst>
                <a:ext uri="{FF2B5EF4-FFF2-40B4-BE49-F238E27FC236}">
                  <a16:creationId xmlns:a16="http://schemas.microsoft.com/office/drawing/2014/main" id="{8F21CD14-E33D-8C49-A9F2-B74A48595151}"/>
                </a:ext>
              </a:extLst>
            </p:cNvPr>
            <p:cNvSpPr/>
            <p:nvPr/>
          </p:nvSpPr>
          <p:spPr>
            <a:xfrm rot="10424134">
              <a:off x="6957477" y="-1426743"/>
              <a:ext cx="7798449" cy="5140713"/>
            </a:xfrm>
            <a:prstGeom prst="arc">
              <a:avLst>
                <a:gd name="adj1" fmla="val 15511267"/>
                <a:gd name="adj2" fmla="val 18497"/>
              </a:avLst>
            </a:prstGeom>
            <a:ln w="12700">
              <a:solidFill>
                <a:schemeClr val="accent1">
                  <a:lumMod val="20000"/>
                  <a:lumOff val="80000"/>
                  <a:alpha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6" name="Arc 35">
              <a:extLst>
                <a:ext uri="{FF2B5EF4-FFF2-40B4-BE49-F238E27FC236}">
                  <a16:creationId xmlns:a16="http://schemas.microsoft.com/office/drawing/2014/main" id="{8693A754-077F-9048-90B1-0C2741D6E8A4}"/>
                </a:ext>
              </a:extLst>
            </p:cNvPr>
            <p:cNvSpPr/>
            <p:nvPr/>
          </p:nvSpPr>
          <p:spPr>
            <a:xfrm rot="10800000">
              <a:off x="7086663" y="-1072570"/>
              <a:ext cx="7798449" cy="5140713"/>
            </a:xfrm>
            <a:prstGeom prst="arc">
              <a:avLst>
                <a:gd name="adj1" fmla="val 15352715"/>
                <a:gd name="adj2" fmla="val 18497"/>
              </a:avLst>
            </a:prstGeom>
            <a:ln w="12700">
              <a:solidFill>
                <a:schemeClr val="accent1">
                  <a:lumMod val="20000"/>
                  <a:lumOff val="80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5" name="Text Placeholder 4">
            <a:extLst>
              <a:ext uri="{FF2B5EF4-FFF2-40B4-BE49-F238E27FC236}">
                <a16:creationId xmlns:a16="http://schemas.microsoft.com/office/drawing/2014/main" id="{406A813C-2DE3-2848-993A-3CB517281952}"/>
              </a:ext>
            </a:extLst>
          </p:cNvPr>
          <p:cNvSpPr>
            <a:spLocks noGrp="1"/>
          </p:cNvSpPr>
          <p:nvPr>
            <p:ph type="body" sz="quarter" idx="10"/>
          </p:nvPr>
        </p:nvSpPr>
        <p:spPr>
          <a:xfrm>
            <a:off x="598055" y="2160588"/>
            <a:ext cx="3336925" cy="38385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Text Placeholder 4">
            <a:extLst>
              <a:ext uri="{FF2B5EF4-FFF2-40B4-BE49-F238E27FC236}">
                <a16:creationId xmlns:a16="http://schemas.microsoft.com/office/drawing/2014/main" id="{C7CC6C11-E5A5-AC46-BD82-4B8BD2E46FFA}"/>
              </a:ext>
            </a:extLst>
          </p:cNvPr>
          <p:cNvSpPr>
            <a:spLocks noGrp="1"/>
          </p:cNvSpPr>
          <p:nvPr>
            <p:ph type="body" sz="quarter" idx="11"/>
          </p:nvPr>
        </p:nvSpPr>
        <p:spPr>
          <a:xfrm>
            <a:off x="4424567" y="2160588"/>
            <a:ext cx="3336925" cy="38385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Text Placeholder 4">
            <a:extLst>
              <a:ext uri="{FF2B5EF4-FFF2-40B4-BE49-F238E27FC236}">
                <a16:creationId xmlns:a16="http://schemas.microsoft.com/office/drawing/2014/main" id="{0BA784AA-4C27-894A-BB08-0DBF1E0EDA86}"/>
              </a:ext>
            </a:extLst>
          </p:cNvPr>
          <p:cNvSpPr>
            <a:spLocks noGrp="1"/>
          </p:cNvSpPr>
          <p:nvPr>
            <p:ph type="body" sz="quarter" idx="12"/>
          </p:nvPr>
        </p:nvSpPr>
        <p:spPr>
          <a:xfrm>
            <a:off x="8262276" y="2160588"/>
            <a:ext cx="3336925" cy="38385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8526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ue-CTA">
    <p:spTree>
      <p:nvGrpSpPr>
        <p:cNvPr id="1" name=""/>
        <p:cNvGrpSpPr/>
        <p:nvPr/>
      </p:nvGrpSpPr>
      <p:grpSpPr>
        <a:xfrm>
          <a:off x="0" y="0"/>
          <a:ext cx="0" cy="0"/>
          <a:chOff x="0" y="0"/>
          <a:chExt cx="0" cy="0"/>
        </a:xfrm>
      </p:grpSpPr>
      <p:sp>
        <p:nvSpPr>
          <p:cNvPr id="14" name="Slide Number Placeholder 5"/>
          <p:cNvSpPr txBox="1">
            <a:spLocks/>
          </p:cNvSpPr>
          <p:nvPr userDrawn="1"/>
        </p:nvSpPr>
        <p:spPr>
          <a:xfrm>
            <a:off x="11567162" y="6476225"/>
            <a:ext cx="375436" cy="381775"/>
          </a:xfrm>
          <a:prstGeom prst="rect">
            <a:avLst/>
          </a:prstGeom>
        </p:spPr>
        <p:txBody>
          <a:bodyPr vert="horz" lIns="91440" tIns="45720" rIns="91440" bIns="45720" rtlCol="0" anchor="ctr"/>
          <a:lstStyle>
            <a:defPPr>
              <a:defRPr lang="en-US"/>
            </a:defPPr>
            <a:lvl1pPr marL="0" algn="ctr" defTabSz="457200" rtl="0" eaLnBrk="1" latinLnBrk="0" hangingPunct="1">
              <a:defRPr sz="900" b="1" i="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EC4198-BC34-B148-AE5D-B60C14016A4A}" type="slidenum">
              <a:rPr lang="en-US" sz="900" b="0" smtClean="0"/>
              <a:pPr/>
              <a:t>‹#›</a:t>
            </a:fld>
            <a:endParaRPr lang="en-US" sz="900" b="0" dirty="0"/>
          </a:p>
        </p:txBody>
      </p:sp>
      <p:pic>
        <p:nvPicPr>
          <p:cNvPr id="16" name="Picture 15">
            <a:extLst>
              <a:ext uri="{FF2B5EF4-FFF2-40B4-BE49-F238E27FC236}">
                <a16:creationId xmlns:a16="http://schemas.microsoft.com/office/drawing/2014/main" id="{64118270-C90D-C445-B5AB-EC39A8D449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6215" y="6346678"/>
            <a:ext cx="1058255" cy="324254"/>
          </a:xfrm>
          <a:prstGeom prst="rect">
            <a:avLst/>
          </a:prstGeom>
        </p:spPr>
      </p:pic>
      <p:grpSp>
        <p:nvGrpSpPr>
          <p:cNvPr id="17" name="Group 16">
            <a:extLst>
              <a:ext uri="{FF2B5EF4-FFF2-40B4-BE49-F238E27FC236}">
                <a16:creationId xmlns:a16="http://schemas.microsoft.com/office/drawing/2014/main" id="{9CD8ECD9-3435-6E4D-9DCC-9E3E818987F9}"/>
              </a:ext>
            </a:extLst>
          </p:cNvPr>
          <p:cNvGrpSpPr/>
          <p:nvPr userDrawn="1"/>
        </p:nvGrpSpPr>
        <p:grpSpPr>
          <a:xfrm flipH="1" flipV="1">
            <a:off x="243461" y="249872"/>
            <a:ext cx="11705077" cy="6110235"/>
            <a:chOff x="414338" y="1760654"/>
            <a:chExt cx="8343434" cy="3434804"/>
          </a:xfrm>
        </p:grpSpPr>
        <p:cxnSp>
          <p:nvCxnSpPr>
            <p:cNvPr id="18" name="Straight Connector 17">
              <a:extLst>
                <a:ext uri="{FF2B5EF4-FFF2-40B4-BE49-F238E27FC236}">
                  <a16:creationId xmlns:a16="http://schemas.microsoft.com/office/drawing/2014/main" id="{4FBA971E-E9B3-734C-A9C3-23B71579FE15}"/>
                </a:ext>
              </a:extLst>
            </p:cNvPr>
            <p:cNvCxnSpPr>
              <a:cxnSpLocks/>
            </p:cNvCxnSpPr>
            <p:nvPr userDrawn="1"/>
          </p:nvCxnSpPr>
          <p:spPr>
            <a:xfrm flipV="1">
              <a:off x="2076109" y="1760658"/>
              <a:ext cx="6681660" cy="1"/>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A405837-78B4-8C43-B20B-A719DE716871}"/>
                </a:ext>
              </a:extLst>
            </p:cNvPr>
            <p:cNvCxnSpPr/>
            <p:nvPr userDrawn="1"/>
          </p:nvCxnSpPr>
          <p:spPr>
            <a:xfrm flipV="1">
              <a:off x="418572" y="5195455"/>
              <a:ext cx="8339199" cy="3"/>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A609C45-0275-1841-AD27-614452C0D95A}"/>
                </a:ext>
              </a:extLst>
            </p:cNvPr>
            <p:cNvCxnSpPr>
              <a:cxnSpLocks/>
            </p:cNvCxnSpPr>
            <p:nvPr userDrawn="1"/>
          </p:nvCxnSpPr>
          <p:spPr>
            <a:xfrm flipH="1" flipV="1">
              <a:off x="414338" y="1760659"/>
              <a:ext cx="0" cy="3434799"/>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B2C30EB-0BFF-7546-AA8F-CF8B3112E310}"/>
                </a:ext>
              </a:extLst>
            </p:cNvPr>
            <p:cNvCxnSpPr>
              <a:cxnSpLocks/>
            </p:cNvCxnSpPr>
            <p:nvPr userDrawn="1"/>
          </p:nvCxnSpPr>
          <p:spPr>
            <a:xfrm flipH="1" flipV="1">
              <a:off x="8757772" y="1760659"/>
              <a:ext cx="0" cy="3434796"/>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111B263-8710-0346-BB95-D77A64FABEFB}"/>
                </a:ext>
              </a:extLst>
            </p:cNvPr>
            <p:cNvCxnSpPr/>
            <p:nvPr userDrawn="1"/>
          </p:nvCxnSpPr>
          <p:spPr>
            <a:xfrm flipV="1">
              <a:off x="418572" y="1760654"/>
              <a:ext cx="619526"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grpSp>
      <p:sp>
        <p:nvSpPr>
          <p:cNvPr id="4" name="Text Placeholder 3">
            <a:extLst>
              <a:ext uri="{FF2B5EF4-FFF2-40B4-BE49-F238E27FC236}">
                <a16:creationId xmlns:a16="http://schemas.microsoft.com/office/drawing/2014/main" id="{3662E852-D304-B048-A2CC-D8637DD60A29}"/>
              </a:ext>
            </a:extLst>
          </p:cNvPr>
          <p:cNvSpPr>
            <a:spLocks noGrp="1"/>
          </p:cNvSpPr>
          <p:nvPr>
            <p:ph type="body" sz="quarter" idx="10"/>
          </p:nvPr>
        </p:nvSpPr>
        <p:spPr>
          <a:xfrm>
            <a:off x="4531361" y="609614"/>
            <a:ext cx="7142480" cy="53800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A picture containing shape&#10;&#10;Description automatically generated">
            <a:extLst>
              <a:ext uri="{FF2B5EF4-FFF2-40B4-BE49-F238E27FC236}">
                <a16:creationId xmlns:a16="http://schemas.microsoft.com/office/drawing/2014/main" id="{DF932EE7-7774-F44B-B9EF-0EBD788DFE5B}"/>
              </a:ext>
            </a:extLst>
          </p:cNvPr>
          <p:cNvPicPr>
            <a:picLocks noChangeAspect="1"/>
          </p:cNvPicPr>
          <p:nvPr userDrawn="1"/>
        </p:nvPicPr>
        <p:blipFill rotWithShape="1">
          <a:blip r:embed="rId3"/>
          <a:srcRect l="6597" r="31493"/>
          <a:stretch/>
        </p:blipFill>
        <p:spPr>
          <a:xfrm>
            <a:off x="249402" y="249872"/>
            <a:ext cx="4129553" cy="6110226"/>
          </a:xfrm>
          <a:prstGeom prst="rect">
            <a:avLst/>
          </a:prstGeom>
        </p:spPr>
      </p:pic>
      <p:sp>
        <p:nvSpPr>
          <p:cNvPr id="9" name="Picture Placeholder 8">
            <a:extLst>
              <a:ext uri="{FF2B5EF4-FFF2-40B4-BE49-F238E27FC236}">
                <a16:creationId xmlns:a16="http://schemas.microsoft.com/office/drawing/2014/main" id="{FB5687EC-6F06-434B-B9B1-694AE362C7CA}"/>
              </a:ext>
            </a:extLst>
          </p:cNvPr>
          <p:cNvSpPr>
            <a:spLocks noGrp="1"/>
          </p:cNvSpPr>
          <p:nvPr>
            <p:ph type="pic" sz="quarter" idx="11"/>
          </p:nvPr>
        </p:nvSpPr>
        <p:spPr>
          <a:xfrm>
            <a:off x="863045" y="1171266"/>
            <a:ext cx="2804715" cy="3278789"/>
          </a:xfrm>
          <a:ln w="6350">
            <a:solidFill>
              <a:schemeClr val="bg1"/>
            </a:solidFill>
          </a:ln>
        </p:spPr>
        <p:txBody>
          <a:bodyPr/>
          <a:lstStyle>
            <a:lvl1pPr marL="0" indent="0">
              <a:buNone/>
              <a:defRPr>
                <a:solidFill>
                  <a:schemeClr val="bg1"/>
                </a:solidFill>
              </a:defRPr>
            </a:lvl1pPr>
          </a:lstStyle>
          <a:p>
            <a:endParaRPr lang="en-US" dirty="0"/>
          </a:p>
        </p:txBody>
      </p:sp>
      <p:sp>
        <p:nvSpPr>
          <p:cNvPr id="11" name="Text Placeholder 10">
            <a:extLst>
              <a:ext uri="{FF2B5EF4-FFF2-40B4-BE49-F238E27FC236}">
                <a16:creationId xmlns:a16="http://schemas.microsoft.com/office/drawing/2014/main" id="{5FF1378F-44F4-7743-9D18-E757CD6CC1FC}"/>
              </a:ext>
            </a:extLst>
          </p:cNvPr>
          <p:cNvSpPr>
            <a:spLocks noGrp="1"/>
          </p:cNvSpPr>
          <p:nvPr>
            <p:ph type="body" sz="quarter" idx="12" hasCustomPrompt="1"/>
          </p:nvPr>
        </p:nvSpPr>
        <p:spPr>
          <a:xfrm>
            <a:off x="497468" y="5292468"/>
            <a:ext cx="3616961" cy="670243"/>
          </a:xfrm>
        </p:spPr>
        <p:txBody>
          <a:bodyPr>
            <a:normAutofit/>
          </a:bodyPr>
          <a:lstStyle>
            <a:lvl1pPr marL="0" indent="0">
              <a:lnSpc>
                <a:spcPct val="100000"/>
              </a:lnSpc>
              <a:buNone/>
              <a:defRPr sz="1800" b="0">
                <a:solidFill>
                  <a:schemeClr val="bg1"/>
                </a:solidFill>
              </a:defRPr>
            </a:lvl1pPr>
            <a:lvl2pPr marL="457167" indent="0">
              <a:buNone/>
              <a:defRPr>
                <a:solidFill>
                  <a:schemeClr val="bg1"/>
                </a:solidFill>
              </a:defRPr>
            </a:lvl2pPr>
            <a:lvl3pPr marL="914334" indent="0">
              <a:buNone/>
              <a:defRPr>
                <a:solidFill>
                  <a:schemeClr val="bg1"/>
                </a:solidFill>
              </a:defRPr>
            </a:lvl3pPr>
            <a:lvl4pPr marL="1371500" indent="0">
              <a:buNone/>
              <a:defRPr>
                <a:solidFill>
                  <a:schemeClr val="bg1"/>
                </a:solidFill>
              </a:defRPr>
            </a:lvl4pPr>
            <a:lvl5pPr marL="1828667" indent="0">
              <a:buNone/>
              <a:defRPr>
                <a:solidFill>
                  <a:schemeClr val="bg1"/>
                </a:solidFill>
              </a:defRPr>
            </a:lvl5pPr>
          </a:lstStyle>
          <a:p>
            <a:pPr lvl="0"/>
            <a:r>
              <a:rPr lang="en-US" dirty="0"/>
              <a:t>Title</a:t>
            </a:r>
            <a:br>
              <a:rPr lang="en-US" dirty="0"/>
            </a:br>
            <a:r>
              <a:rPr lang="en-US" dirty="0"/>
              <a:t>Company</a:t>
            </a:r>
          </a:p>
        </p:txBody>
      </p:sp>
      <p:sp>
        <p:nvSpPr>
          <p:cNvPr id="27" name="Text Placeholder 10">
            <a:extLst>
              <a:ext uri="{FF2B5EF4-FFF2-40B4-BE49-F238E27FC236}">
                <a16:creationId xmlns:a16="http://schemas.microsoft.com/office/drawing/2014/main" id="{D43ADC88-5C8E-0745-A9BD-7CE58D64E456}"/>
              </a:ext>
            </a:extLst>
          </p:cNvPr>
          <p:cNvSpPr>
            <a:spLocks noGrp="1"/>
          </p:cNvSpPr>
          <p:nvPr>
            <p:ph type="body" sz="quarter" idx="13" hasCustomPrompt="1"/>
          </p:nvPr>
        </p:nvSpPr>
        <p:spPr>
          <a:xfrm>
            <a:off x="497468" y="4820524"/>
            <a:ext cx="3616961" cy="470482"/>
          </a:xfrm>
        </p:spPr>
        <p:txBody>
          <a:bodyPr>
            <a:normAutofit/>
          </a:bodyPr>
          <a:lstStyle>
            <a:lvl1pPr marL="0" indent="0">
              <a:buNone/>
              <a:defRPr sz="2400" b="1">
                <a:solidFill>
                  <a:schemeClr val="bg1"/>
                </a:solidFill>
              </a:defRPr>
            </a:lvl1pPr>
            <a:lvl2pPr marL="457167" indent="0">
              <a:buNone/>
              <a:defRPr>
                <a:solidFill>
                  <a:schemeClr val="bg1"/>
                </a:solidFill>
              </a:defRPr>
            </a:lvl2pPr>
            <a:lvl3pPr marL="914334" indent="0">
              <a:buNone/>
              <a:defRPr>
                <a:solidFill>
                  <a:schemeClr val="bg1"/>
                </a:solidFill>
              </a:defRPr>
            </a:lvl3pPr>
            <a:lvl4pPr marL="1371500" indent="0">
              <a:buNone/>
              <a:defRPr>
                <a:solidFill>
                  <a:schemeClr val="bg1"/>
                </a:solidFill>
              </a:defRPr>
            </a:lvl4pPr>
            <a:lvl5pPr marL="1828667" indent="0">
              <a:buNone/>
              <a:defRPr>
                <a:solidFill>
                  <a:schemeClr val="bg1"/>
                </a:solidFill>
              </a:defRPr>
            </a:lvl5pPr>
          </a:lstStyle>
          <a:p>
            <a:pPr lvl="0"/>
            <a:r>
              <a:rPr lang="en-US" dirty="0"/>
              <a:t>Name</a:t>
            </a:r>
          </a:p>
        </p:txBody>
      </p:sp>
      <p:sp>
        <p:nvSpPr>
          <p:cNvPr id="23" name="Text Placeholder 22">
            <a:extLst>
              <a:ext uri="{FF2B5EF4-FFF2-40B4-BE49-F238E27FC236}">
                <a16:creationId xmlns:a16="http://schemas.microsoft.com/office/drawing/2014/main" id="{F00529B6-0EDA-1948-A03E-4E5795622C00}"/>
              </a:ext>
            </a:extLst>
          </p:cNvPr>
          <p:cNvSpPr>
            <a:spLocks noGrp="1"/>
          </p:cNvSpPr>
          <p:nvPr>
            <p:ph type="body" sz="quarter" idx="14" hasCustomPrompt="1"/>
          </p:nvPr>
        </p:nvSpPr>
        <p:spPr>
          <a:xfrm>
            <a:off x="497467" y="406413"/>
            <a:ext cx="3616961" cy="417756"/>
          </a:xfrm>
        </p:spPr>
        <p:txBody>
          <a:bodyPr/>
          <a:lstStyle>
            <a:lvl1pPr marL="0" indent="0" algn="l">
              <a:buNone/>
              <a:defRPr b="1">
                <a:solidFill>
                  <a:schemeClr val="bg1"/>
                </a:solidFill>
              </a:defRPr>
            </a:lvl1pPr>
          </a:lstStyle>
          <a:p>
            <a:pPr lvl="0"/>
            <a:r>
              <a:rPr lang="en-US" dirty="0"/>
              <a:t>Click to add title</a:t>
            </a:r>
          </a:p>
        </p:txBody>
      </p:sp>
    </p:spTree>
    <p:extLst>
      <p:ext uri="{BB962C8B-B14F-4D97-AF65-F5344CB8AC3E}">
        <p14:creationId xmlns:p14="http://schemas.microsoft.com/office/powerpoint/2010/main" val="2968498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ue-CTA">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F0D4A3C2-C563-464A-B64E-AB3738A55F1F}"/>
              </a:ext>
            </a:extLst>
          </p:cNvPr>
          <p:cNvGrpSpPr/>
          <p:nvPr userDrawn="1"/>
        </p:nvGrpSpPr>
        <p:grpSpPr>
          <a:xfrm>
            <a:off x="7123176" y="-960120"/>
            <a:ext cx="7487823" cy="6973302"/>
            <a:chOff x="6904170" y="-1426743"/>
            <a:chExt cx="7980942" cy="7415963"/>
          </a:xfrm>
        </p:grpSpPr>
        <p:grpSp>
          <p:nvGrpSpPr>
            <p:cNvPr id="30" name="Group 29">
              <a:extLst>
                <a:ext uri="{FF2B5EF4-FFF2-40B4-BE49-F238E27FC236}">
                  <a16:creationId xmlns:a16="http://schemas.microsoft.com/office/drawing/2014/main" id="{3E233069-8021-0A40-A7A6-DF1B93808CF7}"/>
                </a:ext>
              </a:extLst>
            </p:cNvPr>
            <p:cNvGrpSpPr/>
            <p:nvPr/>
          </p:nvGrpSpPr>
          <p:grpSpPr>
            <a:xfrm>
              <a:off x="6904170" y="1437148"/>
              <a:ext cx="4716314" cy="4552072"/>
              <a:chOff x="5694803" y="1422400"/>
              <a:chExt cx="4716314" cy="4552072"/>
            </a:xfrm>
          </p:grpSpPr>
          <p:sp>
            <p:nvSpPr>
              <p:cNvPr id="33" name="Freeform 32">
                <a:extLst>
                  <a:ext uri="{FF2B5EF4-FFF2-40B4-BE49-F238E27FC236}">
                    <a16:creationId xmlns:a16="http://schemas.microsoft.com/office/drawing/2014/main" id="{72AE43BF-8C68-0C44-A2F9-74D9F1156A0A}"/>
                  </a:ext>
                </a:extLst>
              </p:cNvPr>
              <p:cNvSpPr/>
              <p:nvPr/>
            </p:nvSpPr>
            <p:spPr>
              <a:xfrm>
                <a:off x="5694803" y="1422402"/>
                <a:ext cx="4716314" cy="4063646"/>
              </a:xfrm>
              <a:custGeom>
                <a:avLst/>
                <a:gdLst>
                  <a:gd name="connsiteX0" fmla="*/ 330981 w 4716314"/>
                  <a:gd name="connsiteY0" fmla="*/ 0 h 4063647"/>
                  <a:gd name="connsiteX1" fmla="*/ 3477350 w 4716314"/>
                  <a:gd name="connsiteY1" fmla="*/ 0 h 4063647"/>
                  <a:gd name="connsiteX2" fmla="*/ 3661346 w 4716314"/>
                  <a:gd name="connsiteY2" fmla="*/ 98785 h 4063647"/>
                  <a:gd name="connsiteX3" fmla="*/ 4643533 w 4716314"/>
                  <a:gd name="connsiteY3" fmla="*/ 744541 h 4063647"/>
                  <a:gd name="connsiteX4" fmla="*/ 4716314 w 4716314"/>
                  <a:gd name="connsiteY4" fmla="*/ 802810 h 4063647"/>
                  <a:gd name="connsiteX5" fmla="*/ 4716314 w 4716314"/>
                  <a:gd name="connsiteY5" fmla="*/ 4063647 h 4063647"/>
                  <a:gd name="connsiteX6" fmla="*/ 4625264 w 4716314"/>
                  <a:gd name="connsiteY6" fmla="*/ 4057901 h 4063647"/>
                  <a:gd name="connsiteX7" fmla="*/ 1947064 w 4716314"/>
                  <a:gd name="connsiteY7" fmla="*/ 3127889 h 4063647"/>
                  <a:gd name="connsiteX8" fmla="*/ 174303 w 4716314"/>
                  <a:gd name="connsiteY8" fmla="*/ 1783110 h 4063647"/>
                  <a:gd name="connsiteX9" fmla="*/ 0 w 4716314"/>
                  <a:gd name="connsiteY9" fmla="*/ 1591100 h 4063647"/>
                  <a:gd name="connsiteX10" fmla="*/ 0 w 4716314"/>
                  <a:gd name="connsiteY10" fmla="*/ 330981 h 4063647"/>
                  <a:gd name="connsiteX11" fmla="*/ 330981 w 4716314"/>
                  <a:gd name="connsiteY11" fmla="*/ 0 h 406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16314" h="4063647">
                    <a:moveTo>
                      <a:pt x="330981" y="0"/>
                    </a:moveTo>
                    <a:lnTo>
                      <a:pt x="3477350" y="0"/>
                    </a:lnTo>
                    <a:lnTo>
                      <a:pt x="3661346" y="98785"/>
                    </a:lnTo>
                    <a:cubicBezTo>
                      <a:pt x="4016794" y="299946"/>
                      <a:pt x="4346131" y="517805"/>
                      <a:pt x="4643533" y="744541"/>
                    </a:cubicBezTo>
                    <a:lnTo>
                      <a:pt x="4716314" y="802810"/>
                    </a:lnTo>
                    <a:lnTo>
                      <a:pt x="4716314" y="4063647"/>
                    </a:lnTo>
                    <a:lnTo>
                      <a:pt x="4625264" y="4057901"/>
                    </a:lnTo>
                    <a:cubicBezTo>
                      <a:pt x="3848990" y="3980442"/>
                      <a:pt x="2894925" y="3664319"/>
                      <a:pt x="1947064" y="3127889"/>
                    </a:cubicBezTo>
                    <a:cubicBezTo>
                      <a:pt x="1236169" y="2725567"/>
                      <a:pt x="629714" y="2256454"/>
                      <a:pt x="174303" y="1783110"/>
                    </a:cubicBezTo>
                    <a:lnTo>
                      <a:pt x="0" y="1591100"/>
                    </a:lnTo>
                    <a:lnTo>
                      <a:pt x="0" y="330981"/>
                    </a:lnTo>
                    <a:cubicBezTo>
                      <a:pt x="0" y="148185"/>
                      <a:pt x="148185" y="0"/>
                      <a:pt x="330981" y="0"/>
                    </a:cubicBezTo>
                    <a:close/>
                  </a:path>
                </a:pathLst>
              </a:custGeom>
              <a:solidFill>
                <a:schemeClr val="tx1">
                  <a:alpha val="90124"/>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33">
                <a:extLst>
                  <a:ext uri="{FF2B5EF4-FFF2-40B4-BE49-F238E27FC236}">
                    <a16:creationId xmlns:a16="http://schemas.microsoft.com/office/drawing/2014/main" id="{1ABD17AC-4FC6-0E45-A925-738208023DF2}"/>
                  </a:ext>
                </a:extLst>
              </p:cNvPr>
              <p:cNvSpPr/>
              <p:nvPr/>
            </p:nvSpPr>
            <p:spPr>
              <a:xfrm>
                <a:off x="9172153" y="1422400"/>
                <a:ext cx="1238964" cy="802810"/>
              </a:xfrm>
              <a:custGeom>
                <a:avLst/>
                <a:gdLst>
                  <a:gd name="connsiteX0" fmla="*/ 0 w 1238964"/>
                  <a:gd name="connsiteY0" fmla="*/ 0 h 802810"/>
                  <a:gd name="connsiteX1" fmla="*/ 907983 w 1238964"/>
                  <a:gd name="connsiteY1" fmla="*/ 0 h 802810"/>
                  <a:gd name="connsiteX2" fmla="*/ 1238964 w 1238964"/>
                  <a:gd name="connsiteY2" fmla="*/ 330981 h 802810"/>
                  <a:gd name="connsiteX3" fmla="*/ 1238964 w 1238964"/>
                  <a:gd name="connsiteY3" fmla="*/ 802810 h 802810"/>
                  <a:gd name="connsiteX4" fmla="*/ 1166183 w 1238964"/>
                  <a:gd name="connsiteY4" fmla="*/ 744541 h 802810"/>
                  <a:gd name="connsiteX5" fmla="*/ 183996 w 1238964"/>
                  <a:gd name="connsiteY5" fmla="*/ 98785 h 802810"/>
                  <a:gd name="connsiteX6" fmla="*/ 0 w 1238964"/>
                  <a:gd name="connsiteY6" fmla="*/ 0 h 80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964" h="802810">
                    <a:moveTo>
                      <a:pt x="0" y="0"/>
                    </a:moveTo>
                    <a:lnTo>
                      <a:pt x="907983" y="0"/>
                    </a:lnTo>
                    <a:cubicBezTo>
                      <a:pt x="1090779" y="0"/>
                      <a:pt x="1238964" y="148185"/>
                      <a:pt x="1238964" y="330981"/>
                    </a:cubicBezTo>
                    <a:lnTo>
                      <a:pt x="1238964" y="802810"/>
                    </a:lnTo>
                    <a:lnTo>
                      <a:pt x="1166183" y="744541"/>
                    </a:lnTo>
                    <a:cubicBezTo>
                      <a:pt x="868781" y="517805"/>
                      <a:pt x="539444" y="299946"/>
                      <a:pt x="183996" y="98785"/>
                    </a:cubicBezTo>
                    <a:lnTo>
                      <a:pt x="0" y="0"/>
                    </a:ln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34">
                <a:extLst>
                  <a:ext uri="{FF2B5EF4-FFF2-40B4-BE49-F238E27FC236}">
                    <a16:creationId xmlns:a16="http://schemas.microsoft.com/office/drawing/2014/main" id="{9AE2BF3F-306A-7B49-95ED-2F412A1A5FE4}"/>
                  </a:ext>
                </a:extLst>
              </p:cNvPr>
              <p:cNvSpPr/>
              <p:nvPr/>
            </p:nvSpPr>
            <p:spPr>
              <a:xfrm>
                <a:off x="5694803" y="3013500"/>
                <a:ext cx="4716314" cy="2960972"/>
              </a:xfrm>
              <a:custGeom>
                <a:avLst/>
                <a:gdLst>
                  <a:gd name="connsiteX0" fmla="*/ 0 w 4716314"/>
                  <a:gd name="connsiteY0" fmla="*/ 0 h 2960972"/>
                  <a:gd name="connsiteX1" fmla="*/ 174303 w 4716314"/>
                  <a:gd name="connsiteY1" fmla="*/ 192010 h 2960972"/>
                  <a:gd name="connsiteX2" fmla="*/ 1947064 w 4716314"/>
                  <a:gd name="connsiteY2" fmla="*/ 1536789 h 2960972"/>
                  <a:gd name="connsiteX3" fmla="*/ 4625264 w 4716314"/>
                  <a:gd name="connsiteY3" fmla="*/ 2466801 h 2960972"/>
                  <a:gd name="connsiteX4" fmla="*/ 4716314 w 4716314"/>
                  <a:gd name="connsiteY4" fmla="*/ 2472547 h 2960972"/>
                  <a:gd name="connsiteX5" fmla="*/ 4716314 w 4716314"/>
                  <a:gd name="connsiteY5" fmla="*/ 2629991 h 2960972"/>
                  <a:gd name="connsiteX6" fmla="*/ 4385333 w 4716314"/>
                  <a:gd name="connsiteY6" fmla="*/ 2960972 h 2960972"/>
                  <a:gd name="connsiteX7" fmla="*/ 330981 w 4716314"/>
                  <a:gd name="connsiteY7" fmla="*/ 2960972 h 2960972"/>
                  <a:gd name="connsiteX8" fmla="*/ 0 w 4716314"/>
                  <a:gd name="connsiteY8" fmla="*/ 2629991 h 2960972"/>
                  <a:gd name="connsiteX9" fmla="*/ 0 w 4716314"/>
                  <a:gd name="connsiteY9" fmla="*/ 0 h 29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6314" h="2960972">
                    <a:moveTo>
                      <a:pt x="0" y="0"/>
                    </a:moveTo>
                    <a:lnTo>
                      <a:pt x="174303" y="192010"/>
                    </a:lnTo>
                    <a:cubicBezTo>
                      <a:pt x="629714" y="665354"/>
                      <a:pt x="1236169" y="1134467"/>
                      <a:pt x="1947064" y="1536789"/>
                    </a:cubicBezTo>
                    <a:cubicBezTo>
                      <a:pt x="2894925" y="2073219"/>
                      <a:pt x="3848990" y="2389342"/>
                      <a:pt x="4625264" y="2466801"/>
                    </a:cubicBezTo>
                    <a:lnTo>
                      <a:pt x="4716314" y="2472547"/>
                    </a:lnTo>
                    <a:lnTo>
                      <a:pt x="4716314" y="2629991"/>
                    </a:lnTo>
                    <a:cubicBezTo>
                      <a:pt x="4716314" y="2812787"/>
                      <a:pt x="4568129" y="2960972"/>
                      <a:pt x="4385333" y="2960972"/>
                    </a:cubicBezTo>
                    <a:lnTo>
                      <a:pt x="330981" y="2960972"/>
                    </a:lnTo>
                    <a:cubicBezTo>
                      <a:pt x="148185" y="2960972"/>
                      <a:pt x="0" y="2812787"/>
                      <a:pt x="0" y="2629991"/>
                    </a:cubicBezTo>
                    <a:lnTo>
                      <a:pt x="0" y="0"/>
                    </a:ln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1" name="Arc 30">
              <a:extLst>
                <a:ext uri="{FF2B5EF4-FFF2-40B4-BE49-F238E27FC236}">
                  <a16:creationId xmlns:a16="http://schemas.microsoft.com/office/drawing/2014/main" id="{15473BCA-A22F-8740-9250-AA66A10A921B}"/>
                </a:ext>
              </a:extLst>
            </p:cNvPr>
            <p:cNvSpPr/>
            <p:nvPr/>
          </p:nvSpPr>
          <p:spPr>
            <a:xfrm rot="10424134">
              <a:off x="6957477" y="-1426743"/>
              <a:ext cx="7798449" cy="5140713"/>
            </a:xfrm>
            <a:prstGeom prst="arc">
              <a:avLst>
                <a:gd name="adj1" fmla="val 15511267"/>
                <a:gd name="adj2" fmla="val 18497"/>
              </a:avLst>
            </a:prstGeom>
            <a:ln w="12700">
              <a:solidFill>
                <a:schemeClr val="accent1">
                  <a:lumMod val="20000"/>
                  <a:lumOff val="80000"/>
                  <a:alpha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 name="Arc 31">
              <a:extLst>
                <a:ext uri="{FF2B5EF4-FFF2-40B4-BE49-F238E27FC236}">
                  <a16:creationId xmlns:a16="http://schemas.microsoft.com/office/drawing/2014/main" id="{95D1BB90-2CB3-504C-B0E2-D7538B2DB7CE}"/>
                </a:ext>
              </a:extLst>
            </p:cNvPr>
            <p:cNvSpPr/>
            <p:nvPr/>
          </p:nvSpPr>
          <p:spPr>
            <a:xfrm rot="10800000">
              <a:off x="7086663" y="-1072570"/>
              <a:ext cx="7798449" cy="5140713"/>
            </a:xfrm>
            <a:prstGeom prst="arc">
              <a:avLst>
                <a:gd name="adj1" fmla="val 15352715"/>
                <a:gd name="adj2" fmla="val 18497"/>
              </a:avLst>
            </a:prstGeom>
            <a:ln w="12700">
              <a:solidFill>
                <a:schemeClr val="accent1">
                  <a:lumMod val="20000"/>
                  <a:lumOff val="80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2" name="Title 1"/>
          <p:cNvSpPr>
            <a:spLocks noGrp="1"/>
          </p:cNvSpPr>
          <p:nvPr>
            <p:ph type="title"/>
          </p:nvPr>
        </p:nvSpPr>
        <p:spPr>
          <a:xfrm>
            <a:off x="426720" y="365129"/>
            <a:ext cx="11338559" cy="1325563"/>
          </a:xfrm>
        </p:spPr>
        <p:txBody>
          <a:bodyPr/>
          <a:lstStyle>
            <a:lvl1pPr>
              <a:defRPr>
                <a:solidFill>
                  <a:schemeClr val="tx1"/>
                </a:solidFill>
              </a:defRPr>
            </a:lvl1pPr>
          </a:lstStyle>
          <a:p>
            <a:r>
              <a:rPr lang="en-US" dirty="0"/>
              <a:t>Click to edit Master title style</a:t>
            </a:r>
          </a:p>
        </p:txBody>
      </p:sp>
      <p:sp>
        <p:nvSpPr>
          <p:cNvPr id="14" name="Slide Number Placeholder 5"/>
          <p:cNvSpPr txBox="1">
            <a:spLocks/>
          </p:cNvSpPr>
          <p:nvPr userDrawn="1"/>
        </p:nvSpPr>
        <p:spPr>
          <a:xfrm>
            <a:off x="11567162" y="6476225"/>
            <a:ext cx="375436" cy="381775"/>
          </a:xfrm>
          <a:prstGeom prst="rect">
            <a:avLst/>
          </a:prstGeom>
        </p:spPr>
        <p:txBody>
          <a:bodyPr vert="horz" lIns="91440" tIns="45720" rIns="91440" bIns="45720" rtlCol="0" anchor="ctr"/>
          <a:lstStyle>
            <a:defPPr>
              <a:defRPr lang="en-US"/>
            </a:defPPr>
            <a:lvl1pPr marL="0" algn="ctr" defTabSz="457200" rtl="0" eaLnBrk="1" latinLnBrk="0" hangingPunct="1">
              <a:defRPr sz="900" b="1" i="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EC4198-BC34-B148-AE5D-B60C14016A4A}" type="slidenum">
              <a:rPr lang="en-US" sz="900" b="0" smtClean="0"/>
              <a:pPr/>
              <a:t>‹#›</a:t>
            </a:fld>
            <a:endParaRPr lang="en-US" sz="900" b="0" dirty="0"/>
          </a:p>
        </p:txBody>
      </p:sp>
      <p:pic>
        <p:nvPicPr>
          <p:cNvPr id="16" name="Picture 15">
            <a:extLst>
              <a:ext uri="{FF2B5EF4-FFF2-40B4-BE49-F238E27FC236}">
                <a16:creationId xmlns:a16="http://schemas.microsoft.com/office/drawing/2014/main" id="{64118270-C90D-C445-B5AB-EC39A8D449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6215" y="6346678"/>
            <a:ext cx="1058255" cy="324254"/>
          </a:xfrm>
          <a:prstGeom prst="rect">
            <a:avLst/>
          </a:prstGeom>
        </p:spPr>
      </p:pic>
      <p:grpSp>
        <p:nvGrpSpPr>
          <p:cNvPr id="17" name="Group 16">
            <a:extLst>
              <a:ext uri="{FF2B5EF4-FFF2-40B4-BE49-F238E27FC236}">
                <a16:creationId xmlns:a16="http://schemas.microsoft.com/office/drawing/2014/main" id="{9CD8ECD9-3435-6E4D-9DCC-9E3E818987F9}"/>
              </a:ext>
            </a:extLst>
          </p:cNvPr>
          <p:cNvGrpSpPr/>
          <p:nvPr userDrawn="1"/>
        </p:nvGrpSpPr>
        <p:grpSpPr>
          <a:xfrm flipH="1" flipV="1">
            <a:off x="243461" y="249190"/>
            <a:ext cx="11705077" cy="6110235"/>
            <a:chOff x="414338" y="1760654"/>
            <a:chExt cx="8343434" cy="3434804"/>
          </a:xfrm>
        </p:grpSpPr>
        <p:cxnSp>
          <p:nvCxnSpPr>
            <p:cNvPr id="18" name="Straight Connector 17">
              <a:extLst>
                <a:ext uri="{FF2B5EF4-FFF2-40B4-BE49-F238E27FC236}">
                  <a16:creationId xmlns:a16="http://schemas.microsoft.com/office/drawing/2014/main" id="{4FBA971E-E9B3-734C-A9C3-23B71579FE15}"/>
                </a:ext>
              </a:extLst>
            </p:cNvPr>
            <p:cNvCxnSpPr>
              <a:cxnSpLocks/>
            </p:cNvCxnSpPr>
            <p:nvPr userDrawn="1"/>
          </p:nvCxnSpPr>
          <p:spPr>
            <a:xfrm flipV="1">
              <a:off x="2076109" y="1760658"/>
              <a:ext cx="6681660" cy="1"/>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A405837-78B4-8C43-B20B-A719DE716871}"/>
                </a:ext>
              </a:extLst>
            </p:cNvPr>
            <p:cNvCxnSpPr/>
            <p:nvPr userDrawn="1"/>
          </p:nvCxnSpPr>
          <p:spPr>
            <a:xfrm flipV="1">
              <a:off x="418572" y="5195455"/>
              <a:ext cx="8339199" cy="3"/>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A609C45-0275-1841-AD27-614452C0D95A}"/>
                </a:ext>
              </a:extLst>
            </p:cNvPr>
            <p:cNvCxnSpPr>
              <a:cxnSpLocks/>
            </p:cNvCxnSpPr>
            <p:nvPr userDrawn="1"/>
          </p:nvCxnSpPr>
          <p:spPr>
            <a:xfrm flipH="1" flipV="1">
              <a:off x="414338" y="1760659"/>
              <a:ext cx="0" cy="3434799"/>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B2C30EB-0BFF-7546-AA8F-CF8B3112E310}"/>
                </a:ext>
              </a:extLst>
            </p:cNvPr>
            <p:cNvCxnSpPr>
              <a:cxnSpLocks/>
            </p:cNvCxnSpPr>
            <p:nvPr userDrawn="1"/>
          </p:nvCxnSpPr>
          <p:spPr>
            <a:xfrm flipH="1" flipV="1">
              <a:off x="8757772" y="1760659"/>
              <a:ext cx="0" cy="3434796"/>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111B263-8710-0346-BB95-D77A64FABEFB}"/>
                </a:ext>
              </a:extLst>
            </p:cNvPr>
            <p:cNvCxnSpPr/>
            <p:nvPr userDrawn="1"/>
          </p:nvCxnSpPr>
          <p:spPr>
            <a:xfrm flipV="1">
              <a:off x="418572" y="1760654"/>
              <a:ext cx="619526"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grpSp>
      <p:sp>
        <p:nvSpPr>
          <p:cNvPr id="4" name="Text Placeholder 3">
            <a:extLst>
              <a:ext uri="{FF2B5EF4-FFF2-40B4-BE49-F238E27FC236}">
                <a16:creationId xmlns:a16="http://schemas.microsoft.com/office/drawing/2014/main" id="{3662E852-D304-B048-A2CC-D8637DD60A29}"/>
              </a:ext>
            </a:extLst>
          </p:cNvPr>
          <p:cNvSpPr>
            <a:spLocks noGrp="1"/>
          </p:cNvSpPr>
          <p:nvPr>
            <p:ph type="body" sz="quarter" idx="10"/>
          </p:nvPr>
        </p:nvSpPr>
        <p:spPr>
          <a:xfrm>
            <a:off x="427038" y="1858963"/>
            <a:ext cx="6003925" cy="41306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B8F042D-B418-F741-AAA9-088AC967B5FD}"/>
              </a:ext>
            </a:extLst>
          </p:cNvPr>
          <p:cNvSpPr>
            <a:spLocks noGrp="1"/>
          </p:cNvSpPr>
          <p:nvPr>
            <p:ph type="body" sz="quarter" idx="11"/>
          </p:nvPr>
        </p:nvSpPr>
        <p:spPr>
          <a:xfrm>
            <a:off x="7307263" y="1858963"/>
            <a:ext cx="4095750" cy="39322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26762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Blue-CTA">
    <p:spTree>
      <p:nvGrpSpPr>
        <p:cNvPr id="1" name=""/>
        <p:cNvGrpSpPr/>
        <p:nvPr/>
      </p:nvGrpSpPr>
      <p:grpSpPr>
        <a:xfrm>
          <a:off x="0" y="0"/>
          <a:ext cx="0" cy="0"/>
          <a:chOff x="0" y="0"/>
          <a:chExt cx="0" cy="0"/>
        </a:xfrm>
      </p:grpSpPr>
      <p:sp>
        <p:nvSpPr>
          <p:cNvPr id="2" name="Title 1"/>
          <p:cNvSpPr>
            <a:spLocks noGrp="1"/>
          </p:cNvSpPr>
          <p:nvPr>
            <p:ph type="title"/>
          </p:nvPr>
        </p:nvSpPr>
        <p:spPr>
          <a:xfrm>
            <a:off x="426720" y="365129"/>
            <a:ext cx="11338559" cy="1325563"/>
          </a:xfrm>
        </p:spPr>
        <p:txBody>
          <a:bodyPr/>
          <a:lstStyle>
            <a:lvl1pPr>
              <a:defRPr>
                <a:solidFill>
                  <a:schemeClr val="tx1"/>
                </a:solidFill>
              </a:defRPr>
            </a:lvl1pPr>
          </a:lstStyle>
          <a:p>
            <a:r>
              <a:rPr lang="en-US" dirty="0"/>
              <a:t>Click to edit Master title style</a:t>
            </a:r>
          </a:p>
        </p:txBody>
      </p:sp>
      <p:sp>
        <p:nvSpPr>
          <p:cNvPr id="14" name="Slide Number Placeholder 5"/>
          <p:cNvSpPr txBox="1">
            <a:spLocks/>
          </p:cNvSpPr>
          <p:nvPr userDrawn="1"/>
        </p:nvSpPr>
        <p:spPr>
          <a:xfrm>
            <a:off x="11567162" y="6476225"/>
            <a:ext cx="375436" cy="381775"/>
          </a:xfrm>
          <a:prstGeom prst="rect">
            <a:avLst/>
          </a:prstGeom>
        </p:spPr>
        <p:txBody>
          <a:bodyPr vert="horz" lIns="91440" tIns="45720" rIns="91440" bIns="45720" rtlCol="0" anchor="ctr"/>
          <a:lstStyle>
            <a:defPPr>
              <a:defRPr lang="en-US"/>
            </a:defPPr>
            <a:lvl1pPr marL="0" algn="ctr" defTabSz="457200" rtl="0" eaLnBrk="1" latinLnBrk="0" hangingPunct="1">
              <a:defRPr sz="900" b="1" i="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EC4198-BC34-B148-AE5D-B60C14016A4A}" type="slidenum">
              <a:rPr lang="en-US" sz="900" b="0" smtClean="0"/>
              <a:pPr/>
              <a:t>‹#›</a:t>
            </a:fld>
            <a:endParaRPr lang="en-US" sz="900" b="0" dirty="0"/>
          </a:p>
        </p:txBody>
      </p:sp>
      <p:pic>
        <p:nvPicPr>
          <p:cNvPr id="16" name="Picture 15">
            <a:extLst>
              <a:ext uri="{FF2B5EF4-FFF2-40B4-BE49-F238E27FC236}">
                <a16:creationId xmlns:a16="http://schemas.microsoft.com/office/drawing/2014/main" id="{64118270-C90D-C445-B5AB-EC39A8D449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6215" y="6346678"/>
            <a:ext cx="1058255" cy="324254"/>
          </a:xfrm>
          <a:prstGeom prst="rect">
            <a:avLst/>
          </a:prstGeom>
        </p:spPr>
      </p:pic>
      <p:grpSp>
        <p:nvGrpSpPr>
          <p:cNvPr id="17" name="Group 16">
            <a:extLst>
              <a:ext uri="{FF2B5EF4-FFF2-40B4-BE49-F238E27FC236}">
                <a16:creationId xmlns:a16="http://schemas.microsoft.com/office/drawing/2014/main" id="{9CD8ECD9-3435-6E4D-9DCC-9E3E818987F9}"/>
              </a:ext>
            </a:extLst>
          </p:cNvPr>
          <p:cNvGrpSpPr/>
          <p:nvPr userDrawn="1"/>
        </p:nvGrpSpPr>
        <p:grpSpPr>
          <a:xfrm flipH="1" flipV="1">
            <a:off x="243461" y="249190"/>
            <a:ext cx="11705077" cy="6110235"/>
            <a:chOff x="414338" y="1760654"/>
            <a:chExt cx="8343434" cy="3434804"/>
          </a:xfrm>
        </p:grpSpPr>
        <p:cxnSp>
          <p:nvCxnSpPr>
            <p:cNvPr id="18" name="Straight Connector 17">
              <a:extLst>
                <a:ext uri="{FF2B5EF4-FFF2-40B4-BE49-F238E27FC236}">
                  <a16:creationId xmlns:a16="http://schemas.microsoft.com/office/drawing/2014/main" id="{4FBA971E-E9B3-734C-A9C3-23B71579FE15}"/>
                </a:ext>
              </a:extLst>
            </p:cNvPr>
            <p:cNvCxnSpPr>
              <a:cxnSpLocks/>
            </p:cNvCxnSpPr>
            <p:nvPr userDrawn="1"/>
          </p:nvCxnSpPr>
          <p:spPr>
            <a:xfrm flipV="1">
              <a:off x="2076109" y="1760658"/>
              <a:ext cx="6681660" cy="1"/>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A405837-78B4-8C43-B20B-A719DE716871}"/>
                </a:ext>
              </a:extLst>
            </p:cNvPr>
            <p:cNvCxnSpPr/>
            <p:nvPr userDrawn="1"/>
          </p:nvCxnSpPr>
          <p:spPr>
            <a:xfrm flipV="1">
              <a:off x="418572" y="5195455"/>
              <a:ext cx="8339199" cy="3"/>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A609C45-0275-1841-AD27-614452C0D95A}"/>
                </a:ext>
              </a:extLst>
            </p:cNvPr>
            <p:cNvCxnSpPr>
              <a:cxnSpLocks/>
            </p:cNvCxnSpPr>
            <p:nvPr userDrawn="1"/>
          </p:nvCxnSpPr>
          <p:spPr>
            <a:xfrm flipH="1" flipV="1">
              <a:off x="414338" y="1760659"/>
              <a:ext cx="0" cy="3434799"/>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B2C30EB-0BFF-7546-AA8F-CF8B3112E310}"/>
                </a:ext>
              </a:extLst>
            </p:cNvPr>
            <p:cNvCxnSpPr>
              <a:cxnSpLocks/>
            </p:cNvCxnSpPr>
            <p:nvPr userDrawn="1"/>
          </p:nvCxnSpPr>
          <p:spPr>
            <a:xfrm flipH="1" flipV="1">
              <a:off x="8757772" y="1760659"/>
              <a:ext cx="0" cy="3434796"/>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111B263-8710-0346-BB95-D77A64FABEFB}"/>
                </a:ext>
              </a:extLst>
            </p:cNvPr>
            <p:cNvCxnSpPr/>
            <p:nvPr userDrawn="1"/>
          </p:nvCxnSpPr>
          <p:spPr>
            <a:xfrm flipV="1">
              <a:off x="418572" y="1760654"/>
              <a:ext cx="619526"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grpSp>
      <p:sp>
        <p:nvSpPr>
          <p:cNvPr id="4" name="Text Placeholder 3">
            <a:extLst>
              <a:ext uri="{FF2B5EF4-FFF2-40B4-BE49-F238E27FC236}">
                <a16:creationId xmlns:a16="http://schemas.microsoft.com/office/drawing/2014/main" id="{3662E852-D304-B048-A2CC-D8637DD60A29}"/>
              </a:ext>
            </a:extLst>
          </p:cNvPr>
          <p:cNvSpPr>
            <a:spLocks noGrp="1"/>
          </p:cNvSpPr>
          <p:nvPr>
            <p:ph type="body" sz="quarter" idx="10"/>
          </p:nvPr>
        </p:nvSpPr>
        <p:spPr>
          <a:xfrm>
            <a:off x="427038" y="1858963"/>
            <a:ext cx="6003925" cy="41306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Oval 25">
            <a:extLst>
              <a:ext uri="{FF2B5EF4-FFF2-40B4-BE49-F238E27FC236}">
                <a16:creationId xmlns:a16="http://schemas.microsoft.com/office/drawing/2014/main" id="{A859853B-6304-5944-BFEA-0AE2CE9C6114}"/>
              </a:ext>
            </a:extLst>
          </p:cNvPr>
          <p:cNvSpPr/>
          <p:nvPr userDrawn="1"/>
        </p:nvSpPr>
        <p:spPr>
          <a:xfrm>
            <a:off x="7164441" y="1858963"/>
            <a:ext cx="4247536" cy="42475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ounded Rectangle 2">
            <a:extLst>
              <a:ext uri="{FF2B5EF4-FFF2-40B4-BE49-F238E27FC236}">
                <a16:creationId xmlns:a16="http://schemas.microsoft.com/office/drawing/2014/main" id="{E99542F8-5031-E949-921F-0BF4A46CB142}"/>
              </a:ext>
            </a:extLst>
          </p:cNvPr>
          <p:cNvSpPr/>
          <p:nvPr userDrawn="1"/>
        </p:nvSpPr>
        <p:spPr>
          <a:xfrm>
            <a:off x="6774874" y="2060470"/>
            <a:ext cx="3297382" cy="179863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421CFB9F-6B6E-B249-A109-D5735C5B9265}"/>
              </a:ext>
            </a:extLst>
          </p:cNvPr>
          <p:cNvSpPr>
            <a:spLocks noGrp="1"/>
          </p:cNvSpPr>
          <p:nvPr>
            <p:ph type="body" sz="quarter" idx="11" hasCustomPrompt="1"/>
          </p:nvPr>
        </p:nvSpPr>
        <p:spPr>
          <a:xfrm>
            <a:off x="7010400" y="2259013"/>
            <a:ext cx="2805113" cy="1425575"/>
          </a:xfrm>
        </p:spPr>
        <p:txBody>
          <a:bodyPr>
            <a:normAutofit/>
          </a:bodyPr>
          <a:lstStyle>
            <a:lvl1pPr marL="0" indent="0">
              <a:buNone/>
              <a:defRPr sz="1600"/>
            </a:lvl1pPr>
            <a:lvl2pPr marL="457167" indent="0">
              <a:buNone/>
              <a:defRPr/>
            </a:lvl2pPr>
            <a:lvl3pPr marL="914334" indent="0">
              <a:buNone/>
              <a:defRPr/>
            </a:lvl3pPr>
            <a:lvl4pPr marL="1371500" indent="0">
              <a:buNone/>
              <a:defRPr/>
            </a:lvl4pPr>
            <a:lvl5pPr marL="1828667" indent="0">
              <a:buNone/>
              <a:defRPr/>
            </a:lvl5pPr>
          </a:lstStyle>
          <a:p>
            <a:pPr lvl="0"/>
            <a:r>
              <a:rPr lang="en-US" dirty="0"/>
              <a:t>Click to edit text</a:t>
            </a:r>
          </a:p>
        </p:txBody>
      </p:sp>
      <p:sp>
        <p:nvSpPr>
          <p:cNvPr id="8" name="Picture Placeholder 7">
            <a:extLst>
              <a:ext uri="{FF2B5EF4-FFF2-40B4-BE49-F238E27FC236}">
                <a16:creationId xmlns:a16="http://schemas.microsoft.com/office/drawing/2014/main" id="{548BD959-763D-1E40-9CA2-464A5C94DF9C}"/>
              </a:ext>
            </a:extLst>
          </p:cNvPr>
          <p:cNvSpPr>
            <a:spLocks noGrp="1"/>
          </p:cNvSpPr>
          <p:nvPr>
            <p:ph type="pic" sz="quarter" idx="12"/>
          </p:nvPr>
        </p:nvSpPr>
        <p:spPr>
          <a:xfrm>
            <a:off x="8642653" y="3741086"/>
            <a:ext cx="2503671" cy="2046940"/>
          </a:xfr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732496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Content Slide+Bullets">
    <p:spTree>
      <p:nvGrpSpPr>
        <p:cNvPr id="1" name=""/>
        <p:cNvGrpSpPr/>
        <p:nvPr/>
      </p:nvGrpSpPr>
      <p:grpSpPr>
        <a:xfrm>
          <a:off x="0" y="0"/>
          <a:ext cx="0" cy="0"/>
          <a:chOff x="0" y="0"/>
          <a:chExt cx="0" cy="0"/>
        </a:xfrm>
      </p:grpSpPr>
      <p:sp>
        <p:nvSpPr>
          <p:cNvPr id="2" name="Title 1"/>
          <p:cNvSpPr>
            <a:spLocks noGrp="1"/>
          </p:cNvSpPr>
          <p:nvPr>
            <p:ph type="title"/>
          </p:nvPr>
        </p:nvSpPr>
        <p:spPr>
          <a:xfrm>
            <a:off x="426720" y="365129"/>
            <a:ext cx="11338559" cy="1325563"/>
          </a:xfrm>
        </p:spPr>
        <p:txBody>
          <a:bodyPr/>
          <a:lstStyle>
            <a:lvl1pPr>
              <a:defRPr>
                <a:solidFill>
                  <a:schemeClr val="tx1"/>
                </a:solidFill>
              </a:defRPr>
            </a:lvl1pPr>
          </a:lstStyle>
          <a:p>
            <a:endParaRPr lang="en-US" dirty="0"/>
          </a:p>
        </p:txBody>
      </p:sp>
      <p:sp>
        <p:nvSpPr>
          <p:cNvPr id="3" name="Content Placeholder 2"/>
          <p:cNvSpPr>
            <a:spLocks noGrp="1"/>
          </p:cNvSpPr>
          <p:nvPr>
            <p:ph idx="1" hasCustomPrompt="1"/>
          </p:nvPr>
        </p:nvSpPr>
        <p:spPr>
          <a:xfrm>
            <a:off x="426721" y="1321905"/>
            <a:ext cx="9909976" cy="4810543"/>
          </a:xfrm>
        </p:spPr>
        <p:txBody>
          <a:bodyPr/>
          <a:lstStyle>
            <a:lvl1pPr marL="285750" indent="-285750">
              <a:buFont typeface="Arial" panose="020B0604020202020204" pitchFamily="34" charset="0"/>
              <a:buChar cha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Bullet 1</a:t>
            </a:r>
          </a:p>
          <a:p>
            <a:pPr lvl="1"/>
            <a:r>
              <a:rPr lang="en-US" dirty="0"/>
              <a:t>Bullet 2</a:t>
            </a:r>
          </a:p>
          <a:p>
            <a:pPr lvl="2"/>
            <a:r>
              <a:rPr lang="en-US" dirty="0"/>
              <a:t>Bullet 3</a:t>
            </a:r>
          </a:p>
          <a:p>
            <a:pPr lvl="3"/>
            <a:r>
              <a:rPr lang="en-US" dirty="0"/>
              <a:t>Bullet 4</a:t>
            </a:r>
          </a:p>
          <a:p>
            <a:pPr lvl="4"/>
            <a:r>
              <a:rPr lang="en-US" dirty="0"/>
              <a:t>Bullet 5</a:t>
            </a:r>
          </a:p>
        </p:txBody>
      </p:sp>
      <p:sp>
        <p:nvSpPr>
          <p:cNvPr id="14" name="Slide Number Placeholder 5"/>
          <p:cNvSpPr txBox="1">
            <a:spLocks/>
          </p:cNvSpPr>
          <p:nvPr userDrawn="1"/>
        </p:nvSpPr>
        <p:spPr>
          <a:xfrm>
            <a:off x="11567162" y="6476225"/>
            <a:ext cx="375436" cy="381775"/>
          </a:xfrm>
          <a:prstGeom prst="rect">
            <a:avLst/>
          </a:prstGeom>
        </p:spPr>
        <p:txBody>
          <a:bodyPr vert="horz" lIns="91440" tIns="45720" rIns="91440" bIns="45720" rtlCol="0" anchor="ctr"/>
          <a:lstStyle>
            <a:defPPr>
              <a:defRPr lang="en-US"/>
            </a:defPPr>
            <a:lvl1pPr marL="0" algn="ctr" defTabSz="457200" rtl="0" eaLnBrk="1" latinLnBrk="0" hangingPunct="1">
              <a:defRPr sz="900" b="1" i="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EC4198-BC34-B148-AE5D-B60C14016A4A}" type="slidenum">
              <a:rPr lang="en-US" sz="900" b="0" smtClean="0"/>
              <a:pPr/>
              <a:t>‹#›</a:t>
            </a:fld>
            <a:endParaRPr lang="en-US" sz="900" b="0" dirty="0"/>
          </a:p>
        </p:txBody>
      </p:sp>
      <p:pic>
        <p:nvPicPr>
          <p:cNvPr id="16" name="Picture 15">
            <a:extLst>
              <a:ext uri="{FF2B5EF4-FFF2-40B4-BE49-F238E27FC236}">
                <a16:creationId xmlns:a16="http://schemas.microsoft.com/office/drawing/2014/main" id="{72F974DD-CC81-6142-9DF3-B11F037275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6215" y="6346678"/>
            <a:ext cx="1058255" cy="324254"/>
          </a:xfrm>
          <a:prstGeom prst="rect">
            <a:avLst/>
          </a:prstGeom>
        </p:spPr>
      </p:pic>
      <p:grpSp>
        <p:nvGrpSpPr>
          <p:cNvPr id="17" name="Group 16">
            <a:extLst>
              <a:ext uri="{FF2B5EF4-FFF2-40B4-BE49-F238E27FC236}">
                <a16:creationId xmlns:a16="http://schemas.microsoft.com/office/drawing/2014/main" id="{6BD2A76F-CCF5-F349-BDF0-64F2DAB306A3}"/>
              </a:ext>
            </a:extLst>
          </p:cNvPr>
          <p:cNvGrpSpPr/>
          <p:nvPr userDrawn="1"/>
        </p:nvGrpSpPr>
        <p:grpSpPr>
          <a:xfrm flipH="1" flipV="1">
            <a:off x="243461" y="249190"/>
            <a:ext cx="11705077" cy="6110235"/>
            <a:chOff x="414338" y="1760654"/>
            <a:chExt cx="8343434" cy="3434804"/>
          </a:xfrm>
        </p:grpSpPr>
        <p:cxnSp>
          <p:nvCxnSpPr>
            <p:cNvPr id="18" name="Straight Connector 17">
              <a:extLst>
                <a:ext uri="{FF2B5EF4-FFF2-40B4-BE49-F238E27FC236}">
                  <a16:creationId xmlns:a16="http://schemas.microsoft.com/office/drawing/2014/main" id="{8B4E487B-6458-6044-AB1E-E0A4115BCC63}"/>
                </a:ext>
              </a:extLst>
            </p:cNvPr>
            <p:cNvCxnSpPr>
              <a:cxnSpLocks/>
            </p:cNvCxnSpPr>
            <p:nvPr userDrawn="1"/>
          </p:nvCxnSpPr>
          <p:spPr>
            <a:xfrm flipV="1">
              <a:off x="2076109" y="1760658"/>
              <a:ext cx="6681660" cy="1"/>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0FD1479-72BD-CA49-8FD9-52D033A29F25}"/>
                </a:ext>
              </a:extLst>
            </p:cNvPr>
            <p:cNvCxnSpPr/>
            <p:nvPr userDrawn="1"/>
          </p:nvCxnSpPr>
          <p:spPr>
            <a:xfrm flipV="1">
              <a:off x="418572" y="5195455"/>
              <a:ext cx="8339199" cy="3"/>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F70E79A-24A6-0444-B497-829CD35B1319}"/>
                </a:ext>
              </a:extLst>
            </p:cNvPr>
            <p:cNvCxnSpPr>
              <a:cxnSpLocks/>
            </p:cNvCxnSpPr>
            <p:nvPr userDrawn="1"/>
          </p:nvCxnSpPr>
          <p:spPr>
            <a:xfrm flipH="1" flipV="1">
              <a:off x="414338" y="1760659"/>
              <a:ext cx="0" cy="3434799"/>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AD84367-1292-A94D-AD9B-55F4713EDB73}"/>
                </a:ext>
              </a:extLst>
            </p:cNvPr>
            <p:cNvCxnSpPr>
              <a:cxnSpLocks/>
            </p:cNvCxnSpPr>
            <p:nvPr userDrawn="1"/>
          </p:nvCxnSpPr>
          <p:spPr>
            <a:xfrm flipH="1" flipV="1">
              <a:off x="8757772" y="1760659"/>
              <a:ext cx="0" cy="3434796"/>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84FEEA0-70CB-1742-A09C-6FEDCE4BFC6D}"/>
                </a:ext>
              </a:extLst>
            </p:cNvPr>
            <p:cNvCxnSpPr/>
            <p:nvPr userDrawn="1"/>
          </p:nvCxnSpPr>
          <p:spPr>
            <a:xfrm flipV="1">
              <a:off x="418572" y="1760654"/>
              <a:ext cx="619526"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a:extLst>
              <a:ext uri="{FF2B5EF4-FFF2-40B4-BE49-F238E27FC236}">
                <a16:creationId xmlns:a16="http://schemas.microsoft.com/office/drawing/2014/main" id="{3CD6A7E6-36E2-E247-8100-F758F8D9FEF9}"/>
              </a:ext>
            </a:extLst>
          </p:cNvPr>
          <p:cNvSpPr txBox="1"/>
          <p:nvPr userDrawn="1"/>
        </p:nvSpPr>
        <p:spPr>
          <a:xfrm>
            <a:off x="164163" y="6494812"/>
            <a:ext cx="5957859" cy="215444"/>
          </a:xfrm>
          <a:prstGeom prst="rect">
            <a:avLst/>
          </a:prstGeom>
          <a:noFill/>
        </p:spPr>
        <p:txBody>
          <a:bodyPr wrap="square" rtlCol="0">
            <a:spAutoFit/>
          </a:bodyPr>
          <a:lstStyle/>
          <a:p>
            <a:r>
              <a:rPr lang="en-US" sz="800" dirty="0">
                <a:latin typeface="Century Gothic" panose="020B0502020202020204" pitchFamily="34" charset="0"/>
              </a:rPr>
              <a:t>© 2022 Change Healthcare LLC and/or one of its subsidiaries. All Rights Reserved. PROPRIETARY &amp; CONFIDENTIAL</a:t>
            </a:r>
            <a:endParaRPr lang="en-US" sz="800" b="0" i="0" dirty="0">
              <a:solidFill>
                <a:schemeClr val="tx1"/>
              </a:solidFill>
              <a:latin typeface="Century Gothic" pitchFamily="34" charset="0"/>
              <a:cs typeface="Arial"/>
            </a:endParaRPr>
          </a:p>
        </p:txBody>
      </p:sp>
    </p:spTree>
    <p:extLst>
      <p:ext uri="{BB962C8B-B14F-4D97-AF65-F5344CB8AC3E}">
        <p14:creationId xmlns:p14="http://schemas.microsoft.com/office/powerpoint/2010/main" val="63418240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4" r:id="rId4"/>
    <p:sldLayoutId id="2147483669" r:id="rId5"/>
    <p:sldLayoutId id="2147483678" r:id="rId6"/>
    <p:sldLayoutId id="2147483670" r:id="rId7"/>
    <p:sldLayoutId id="2147483671" r:id="rId8"/>
    <p:sldLayoutId id="2147483663" r:id="rId9"/>
    <p:sldLayoutId id="2147483652" r:id="rId10"/>
    <p:sldLayoutId id="2147483660" r:id="rId11"/>
    <p:sldLayoutId id="2147483662" r:id="rId12"/>
    <p:sldLayoutId id="2147483654" r:id="rId13"/>
    <p:sldLayoutId id="2147483661" r:id="rId14"/>
    <p:sldLayoutId id="2147483655" r:id="rId15"/>
    <p:sldLayoutId id="2147483666" r:id="rId16"/>
  </p:sldLayoutIdLst>
  <p:txStyles>
    <p:titleStyle>
      <a:lvl1pPr algn="l" defTabSz="914334" rtl="0" eaLnBrk="1" latinLnBrk="0" hangingPunct="1">
        <a:lnSpc>
          <a:spcPct val="90000"/>
        </a:lnSpc>
        <a:spcBef>
          <a:spcPct val="0"/>
        </a:spcBef>
        <a:buNone/>
        <a:defRPr sz="3200" b="1" kern="1200">
          <a:solidFill>
            <a:schemeClr val="tx1"/>
          </a:solidFill>
          <a:latin typeface="Century Gothic" charset="0"/>
          <a:ea typeface="Century Gothic" charset="0"/>
          <a:cs typeface="Century Gothic" charset="0"/>
        </a:defRPr>
      </a:lvl1pPr>
    </p:titleStyle>
    <p:bodyStyle>
      <a:lvl1pPr marL="228584" indent="-228584" algn="l" defTabSz="914334" rtl="0" eaLnBrk="1" latinLnBrk="0" hangingPunct="1">
        <a:lnSpc>
          <a:spcPct val="100000"/>
        </a:lnSpc>
        <a:spcBef>
          <a:spcPts val="999"/>
        </a:spcBef>
        <a:buFont typeface="Arial"/>
        <a:buChar char="•"/>
        <a:defRPr sz="2400" kern="1200">
          <a:solidFill>
            <a:schemeClr val="tx1"/>
          </a:solidFill>
          <a:latin typeface="Century Gothic" charset="0"/>
          <a:ea typeface="Century Gothic" charset="0"/>
          <a:cs typeface="Century Gothic" charset="0"/>
        </a:defRPr>
      </a:lvl1pPr>
      <a:lvl2pPr marL="685751" indent="-228584" algn="l" defTabSz="914334" rtl="0" eaLnBrk="1" latinLnBrk="0" hangingPunct="1">
        <a:lnSpc>
          <a:spcPct val="100000"/>
        </a:lnSpc>
        <a:spcBef>
          <a:spcPts val="500"/>
        </a:spcBef>
        <a:buFont typeface=".AppleSystemUIFont" charset="-120"/>
        <a:buChar char="–"/>
        <a:defRPr sz="2400" kern="1200">
          <a:solidFill>
            <a:schemeClr val="tx1"/>
          </a:solidFill>
          <a:latin typeface="Century Gothic" charset="0"/>
          <a:ea typeface="Century Gothic" charset="0"/>
          <a:cs typeface="Century Gothic" charset="0"/>
        </a:defRPr>
      </a:lvl2pPr>
      <a:lvl3pPr marL="1142918" indent="-228584" algn="l" defTabSz="914334" rtl="0" eaLnBrk="1" latinLnBrk="0" hangingPunct="1">
        <a:lnSpc>
          <a:spcPct val="100000"/>
        </a:lnSpc>
        <a:spcBef>
          <a:spcPts val="500"/>
        </a:spcBef>
        <a:buFont typeface="Courier New" charset="0"/>
        <a:buChar char="o"/>
        <a:defRPr sz="2000" kern="1200">
          <a:solidFill>
            <a:schemeClr val="tx1"/>
          </a:solidFill>
          <a:latin typeface="Century Gothic" charset="0"/>
          <a:ea typeface="Century Gothic" charset="0"/>
          <a:cs typeface="Century Gothic" charset="0"/>
        </a:defRPr>
      </a:lvl3pPr>
      <a:lvl4pPr marL="1600084" indent="-228584" algn="l" defTabSz="914334" rtl="0" eaLnBrk="1" latinLnBrk="0" hangingPunct="1">
        <a:lnSpc>
          <a:spcPct val="100000"/>
        </a:lnSpc>
        <a:spcBef>
          <a:spcPts val="500"/>
        </a:spcBef>
        <a:buFont typeface="Wingdings" charset="2"/>
        <a:buChar char="§"/>
        <a:defRPr sz="1800" kern="1200">
          <a:solidFill>
            <a:schemeClr val="tx1"/>
          </a:solidFill>
          <a:latin typeface="Century Gothic" charset="0"/>
          <a:ea typeface="Century Gothic" charset="0"/>
          <a:cs typeface="Century Gothic" charset="0"/>
        </a:defRPr>
      </a:lvl4pPr>
      <a:lvl5pPr marL="2114417" indent="-285750" algn="l" defTabSz="914334" rtl="0" eaLnBrk="1" latinLnBrk="0" hangingPunct="1">
        <a:lnSpc>
          <a:spcPct val="100000"/>
        </a:lnSpc>
        <a:spcBef>
          <a:spcPts val="500"/>
        </a:spcBef>
        <a:buSzPct val="100000"/>
        <a:buFont typeface="Wingdings" charset="2"/>
        <a:buChar char="v"/>
        <a:defRPr sz="1800" kern="1200">
          <a:solidFill>
            <a:schemeClr val="tx1"/>
          </a:solidFill>
          <a:latin typeface="Century Gothic" charset="0"/>
          <a:ea typeface="Century Gothic" charset="0"/>
          <a:cs typeface="Century Gothic" charset="0"/>
        </a:defRPr>
      </a:lvl5pPr>
      <a:lvl6pPr marL="2514418"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586"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753"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5919"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34" rtl="0" eaLnBrk="1" latinLnBrk="0" hangingPunct="1">
        <a:defRPr sz="1800" kern="1200">
          <a:solidFill>
            <a:schemeClr val="tx1"/>
          </a:solidFill>
          <a:latin typeface="+mn-lt"/>
          <a:ea typeface="+mn-ea"/>
          <a:cs typeface="+mn-cs"/>
        </a:defRPr>
      </a:lvl1pPr>
      <a:lvl2pPr marL="457167" algn="l" defTabSz="914334" rtl="0" eaLnBrk="1" latinLnBrk="0" hangingPunct="1">
        <a:defRPr sz="1800" kern="1200">
          <a:solidFill>
            <a:schemeClr val="tx1"/>
          </a:solidFill>
          <a:latin typeface="+mn-lt"/>
          <a:ea typeface="+mn-ea"/>
          <a:cs typeface="+mn-cs"/>
        </a:defRPr>
      </a:lvl2pPr>
      <a:lvl3pPr marL="914334" algn="l" defTabSz="914334" rtl="0" eaLnBrk="1" latinLnBrk="0" hangingPunct="1">
        <a:defRPr sz="1800" kern="1200">
          <a:solidFill>
            <a:schemeClr val="tx1"/>
          </a:solidFill>
          <a:latin typeface="+mn-lt"/>
          <a:ea typeface="+mn-ea"/>
          <a:cs typeface="+mn-cs"/>
        </a:defRPr>
      </a:lvl3pPr>
      <a:lvl4pPr marL="1371500" algn="l" defTabSz="914334" rtl="0" eaLnBrk="1" latinLnBrk="0" hangingPunct="1">
        <a:defRPr sz="1800" kern="1200">
          <a:solidFill>
            <a:schemeClr val="tx1"/>
          </a:solidFill>
          <a:latin typeface="+mn-lt"/>
          <a:ea typeface="+mn-ea"/>
          <a:cs typeface="+mn-cs"/>
        </a:defRPr>
      </a:lvl4pPr>
      <a:lvl5pPr marL="1828668" algn="l" defTabSz="914334" rtl="0" eaLnBrk="1" latinLnBrk="0" hangingPunct="1">
        <a:defRPr sz="1800" kern="1200">
          <a:solidFill>
            <a:schemeClr val="tx1"/>
          </a:solidFill>
          <a:latin typeface="+mn-lt"/>
          <a:ea typeface="+mn-ea"/>
          <a:cs typeface="+mn-cs"/>
        </a:defRPr>
      </a:lvl5pPr>
      <a:lvl6pPr marL="2285835" algn="l" defTabSz="914334" rtl="0" eaLnBrk="1" latinLnBrk="0" hangingPunct="1">
        <a:defRPr sz="1800" kern="1200">
          <a:solidFill>
            <a:schemeClr val="tx1"/>
          </a:solidFill>
          <a:latin typeface="+mn-lt"/>
          <a:ea typeface="+mn-ea"/>
          <a:cs typeface="+mn-cs"/>
        </a:defRPr>
      </a:lvl6pPr>
      <a:lvl7pPr marL="2743002" algn="l" defTabSz="914334" rtl="0" eaLnBrk="1" latinLnBrk="0" hangingPunct="1">
        <a:defRPr sz="1800" kern="1200">
          <a:solidFill>
            <a:schemeClr val="tx1"/>
          </a:solidFill>
          <a:latin typeface="+mn-lt"/>
          <a:ea typeface="+mn-ea"/>
          <a:cs typeface="+mn-cs"/>
        </a:defRPr>
      </a:lvl7pPr>
      <a:lvl8pPr marL="3200169" algn="l" defTabSz="914334" rtl="0" eaLnBrk="1" latinLnBrk="0" hangingPunct="1">
        <a:defRPr sz="1800" kern="1200">
          <a:solidFill>
            <a:schemeClr val="tx1"/>
          </a:solidFill>
          <a:latin typeface="+mn-lt"/>
          <a:ea typeface="+mn-ea"/>
          <a:cs typeface="+mn-cs"/>
        </a:defRPr>
      </a:lvl8pPr>
      <a:lvl9pPr marL="3657335" algn="l" defTabSz="91433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www.360healthsystems.com/" TargetMode="External"/><Relationship Id="rId2" Type="http://schemas.openxmlformats.org/officeDocument/2006/relationships/image" Target="../media/image8.jpg"/><Relationship Id="rId1" Type="http://schemas.openxmlformats.org/officeDocument/2006/relationships/slideLayout" Target="../slideLayouts/slideLayout9.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hyperlink" Target="mailto:Pete.Titas@changehealthcare.com"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0.jfif"/><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https://www.linkedin.com/in/stanley-guilbaud-cssbb-7205583/" TargetMode="External"/><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8.jpg"/><Relationship Id="rId5" Type="http://schemas.openxmlformats.org/officeDocument/2006/relationships/hyperlink" Target="https://www.linkedin.com/in/pete-titas-5650124/" TargetMode="External"/><Relationship Id="rId4" Type="http://schemas.openxmlformats.org/officeDocument/2006/relationships/hyperlink" Target="https://www.linkedin.com/in/adair-galster-913a0bb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360healthsystems.com/" TargetMode="External"/><Relationship Id="rId2" Type="http://schemas.openxmlformats.org/officeDocument/2006/relationships/image" Target="../media/image8.jpg"/><Relationship Id="rId1" Type="http://schemas.openxmlformats.org/officeDocument/2006/relationships/slideLayout" Target="../slideLayouts/slideLayout9.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hyperlink" Target="http://www.360healthsystems.com/" TargetMode="External"/><Relationship Id="rId2" Type="http://schemas.openxmlformats.org/officeDocument/2006/relationships/image" Target="../media/image8.jpg"/><Relationship Id="rId1" Type="http://schemas.openxmlformats.org/officeDocument/2006/relationships/slideLayout" Target="../slideLayouts/slideLayout9.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hyperlink" Target="http://www.360healthsystems.com/" TargetMode="External"/><Relationship Id="rId2" Type="http://schemas.openxmlformats.org/officeDocument/2006/relationships/image" Target="../media/image8.jpg"/><Relationship Id="rId1" Type="http://schemas.openxmlformats.org/officeDocument/2006/relationships/slideLayout" Target="../slideLayouts/slideLayout9.xml"/><Relationship Id="rId5" Type="http://schemas.openxmlformats.org/officeDocument/2006/relationships/image" Target="../media/image9.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57DBD27-A947-1C4A-914E-5B3962054A2E}"/>
              </a:ext>
            </a:extLst>
          </p:cNvPr>
          <p:cNvSpPr>
            <a:spLocks noGrp="1"/>
          </p:cNvSpPr>
          <p:nvPr>
            <p:ph type="body" sz="quarter" idx="12"/>
          </p:nvPr>
        </p:nvSpPr>
        <p:spPr/>
        <p:txBody>
          <a:bodyPr/>
          <a:lstStyle/>
          <a:p>
            <a:r>
              <a:rPr lang="en-US" sz="3200" dirty="0"/>
              <a:t>A First Line of Defense Against Overpayments</a:t>
            </a:r>
          </a:p>
        </p:txBody>
      </p:sp>
      <p:sp>
        <p:nvSpPr>
          <p:cNvPr id="13" name="Text Placeholder 12">
            <a:extLst>
              <a:ext uri="{FF2B5EF4-FFF2-40B4-BE49-F238E27FC236}">
                <a16:creationId xmlns:a16="http://schemas.microsoft.com/office/drawing/2014/main" id="{CC20FC70-46DC-124E-A485-26E331AD9B0B}"/>
              </a:ext>
            </a:extLst>
          </p:cNvPr>
          <p:cNvSpPr>
            <a:spLocks noGrp="1"/>
          </p:cNvSpPr>
          <p:nvPr>
            <p:ph type="body" sz="quarter" idx="13"/>
          </p:nvPr>
        </p:nvSpPr>
        <p:spPr/>
        <p:txBody>
          <a:bodyPr>
            <a:normAutofit fontScale="77500" lnSpcReduction="20000"/>
          </a:bodyPr>
          <a:lstStyle/>
          <a:p>
            <a:r>
              <a:rPr lang="en-US" dirty="0"/>
              <a:t>AHIP Webinar 4.21.2022</a:t>
            </a:r>
          </a:p>
        </p:txBody>
      </p:sp>
      <p:sp>
        <p:nvSpPr>
          <p:cNvPr id="11" name="Title 10">
            <a:extLst>
              <a:ext uri="{FF2B5EF4-FFF2-40B4-BE49-F238E27FC236}">
                <a16:creationId xmlns:a16="http://schemas.microsoft.com/office/drawing/2014/main" id="{7940C433-6912-DA40-A6F2-A1F3ACB66F34}"/>
              </a:ext>
            </a:extLst>
          </p:cNvPr>
          <p:cNvSpPr>
            <a:spLocks noGrp="1"/>
          </p:cNvSpPr>
          <p:nvPr>
            <p:ph type="title"/>
          </p:nvPr>
        </p:nvSpPr>
        <p:spPr/>
        <p:txBody>
          <a:bodyPr>
            <a:normAutofit/>
          </a:bodyPr>
          <a:lstStyle/>
          <a:p>
            <a:r>
              <a:rPr lang="en-US" dirty="0"/>
              <a:t>Coordination of Benefits:</a:t>
            </a:r>
          </a:p>
        </p:txBody>
      </p:sp>
    </p:spTree>
    <p:extLst>
      <p:ext uri="{BB962C8B-B14F-4D97-AF65-F5344CB8AC3E}">
        <p14:creationId xmlns:p14="http://schemas.microsoft.com/office/powerpoint/2010/main" val="3889946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750CF-D8D3-4450-8AB5-DCC60647D581}"/>
              </a:ext>
            </a:extLst>
          </p:cNvPr>
          <p:cNvSpPr>
            <a:spLocks noGrp="1"/>
          </p:cNvSpPr>
          <p:nvPr>
            <p:ph type="title"/>
          </p:nvPr>
        </p:nvSpPr>
        <p:spPr/>
        <p:txBody>
          <a:bodyPr/>
          <a:lstStyle/>
          <a:p>
            <a:r>
              <a:rPr lang="en-US" dirty="0"/>
              <a:t>Question-and-Answer Session</a:t>
            </a:r>
            <a:br>
              <a:rPr lang="en-US" dirty="0"/>
            </a:br>
            <a:endParaRPr lang="en-US" dirty="0"/>
          </a:p>
        </p:txBody>
      </p:sp>
      <p:pic>
        <p:nvPicPr>
          <p:cNvPr id="1026" name="Picture 2" descr="Question">
            <a:extLst>
              <a:ext uri="{FF2B5EF4-FFF2-40B4-BE49-F238E27FC236}">
                <a16:creationId xmlns:a16="http://schemas.microsoft.com/office/drawing/2014/main" id="{2C9F7A43-DCB1-4505-A628-F8483BC427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8046" y="1911634"/>
            <a:ext cx="4078840" cy="3632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69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ED347-E77C-4C26-AA07-5377D6CB7B9B}"/>
              </a:ext>
            </a:extLst>
          </p:cNvPr>
          <p:cNvSpPr>
            <a:spLocks noGrp="1"/>
          </p:cNvSpPr>
          <p:nvPr>
            <p:ph type="title"/>
          </p:nvPr>
        </p:nvSpPr>
        <p:spPr>
          <a:xfrm>
            <a:off x="426720" y="365129"/>
            <a:ext cx="9944399" cy="1325563"/>
          </a:xfrm>
        </p:spPr>
        <p:txBody>
          <a:bodyPr>
            <a:normAutofit/>
          </a:bodyPr>
          <a:lstStyle/>
          <a:p>
            <a:r>
              <a:rPr lang="en-US" sz="2800" dirty="0"/>
              <a:t>1. Have you seen lower rates of COD with the easing of the pandemic and an increase in employment?</a:t>
            </a:r>
          </a:p>
        </p:txBody>
      </p:sp>
      <p:sp>
        <p:nvSpPr>
          <p:cNvPr id="3" name="Content Placeholder 2">
            <a:extLst>
              <a:ext uri="{FF2B5EF4-FFF2-40B4-BE49-F238E27FC236}">
                <a16:creationId xmlns:a16="http://schemas.microsoft.com/office/drawing/2014/main" id="{830EE91D-A43B-4E4B-AF3C-DEA13F8BE597}"/>
              </a:ext>
            </a:extLst>
          </p:cNvPr>
          <p:cNvSpPr>
            <a:spLocks noGrp="1"/>
          </p:cNvSpPr>
          <p:nvPr>
            <p:ph idx="1"/>
          </p:nvPr>
        </p:nvSpPr>
        <p:spPr>
          <a:xfrm>
            <a:off x="426721" y="1770983"/>
            <a:ext cx="9909976" cy="4361465"/>
          </a:xfrm>
        </p:spPr>
        <p:txBody>
          <a:bodyPr>
            <a:noAutofit/>
          </a:bodyPr>
          <a:lstStyle/>
          <a:p>
            <a:pPr>
              <a:spcBef>
                <a:spcPts val="0"/>
              </a:spcBef>
              <a:spcAft>
                <a:spcPts val="1200"/>
              </a:spcAft>
            </a:pPr>
            <a:r>
              <a:rPr lang="en-US" sz="1600" dirty="0"/>
              <a:t>No. In fact we’ve seen an increase since folks are moving between coverages like leaving Medicaid and gaining employer-sponsored insurance. </a:t>
            </a:r>
          </a:p>
          <a:p>
            <a:pPr>
              <a:spcBef>
                <a:spcPts val="0"/>
              </a:spcBef>
              <a:spcAft>
                <a:spcPts val="1200"/>
              </a:spcAft>
            </a:pPr>
            <a:r>
              <a:rPr lang="en-US" sz="1600" dirty="0"/>
              <a:t>The great resignation has also injected movement between employers  </a:t>
            </a:r>
          </a:p>
          <a:p>
            <a:pPr>
              <a:spcBef>
                <a:spcPts val="0"/>
              </a:spcBef>
            </a:pPr>
            <a:r>
              <a:rPr lang="en-US" sz="1600" dirty="0"/>
              <a:t>Timely updates from employers of coverage changes vary by each employer</a:t>
            </a:r>
          </a:p>
          <a:p>
            <a:pPr lvl="1">
              <a:spcBef>
                <a:spcPts val="0"/>
              </a:spcBef>
              <a:spcAft>
                <a:spcPts val="1200"/>
              </a:spcAft>
            </a:pPr>
            <a:r>
              <a:rPr lang="en-US" sz="1400" dirty="0"/>
              <a:t>Requires a patient proactively informing their provider of a coverage change </a:t>
            </a:r>
          </a:p>
          <a:p>
            <a:pPr>
              <a:spcBef>
                <a:spcPts val="0"/>
              </a:spcBef>
              <a:spcAft>
                <a:spcPts val="1200"/>
              </a:spcAft>
            </a:pPr>
            <a:r>
              <a:rPr lang="en-US" sz="1600" dirty="0"/>
              <a:t>COB identification was an issue prior to the pandemic and continues today</a:t>
            </a:r>
          </a:p>
        </p:txBody>
      </p:sp>
      <p:grpSp>
        <p:nvGrpSpPr>
          <p:cNvPr id="14" name="Group 13">
            <a:extLst>
              <a:ext uri="{FF2B5EF4-FFF2-40B4-BE49-F238E27FC236}">
                <a16:creationId xmlns:a16="http://schemas.microsoft.com/office/drawing/2014/main" id="{5B9DAFB3-AD33-4BBA-956C-B0B8C249B064}"/>
              </a:ext>
            </a:extLst>
          </p:cNvPr>
          <p:cNvGrpSpPr/>
          <p:nvPr/>
        </p:nvGrpSpPr>
        <p:grpSpPr>
          <a:xfrm>
            <a:off x="10384970" y="-534635"/>
            <a:ext cx="2360645" cy="2292793"/>
            <a:chOff x="7699247" y="0"/>
            <a:chExt cx="5447586" cy="5291006"/>
          </a:xfrm>
        </p:grpSpPr>
        <p:grpSp>
          <p:nvGrpSpPr>
            <p:cNvPr id="15" name="Group 14">
              <a:extLst>
                <a:ext uri="{FF2B5EF4-FFF2-40B4-BE49-F238E27FC236}">
                  <a16:creationId xmlns:a16="http://schemas.microsoft.com/office/drawing/2014/main" id="{7871ECF0-51E0-4999-9427-CA51B4CC03D8}"/>
                </a:ext>
              </a:extLst>
            </p:cNvPr>
            <p:cNvGrpSpPr/>
            <p:nvPr/>
          </p:nvGrpSpPr>
          <p:grpSpPr>
            <a:xfrm>
              <a:off x="7764564" y="0"/>
              <a:ext cx="5382269" cy="5291006"/>
              <a:chOff x="6904170" y="-1426743"/>
              <a:chExt cx="7980942" cy="7415963"/>
            </a:xfrm>
          </p:grpSpPr>
          <p:grpSp>
            <p:nvGrpSpPr>
              <p:cNvPr id="18" name="Group 17">
                <a:extLst>
                  <a:ext uri="{FF2B5EF4-FFF2-40B4-BE49-F238E27FC236}">
                    <a16:creationId xmlns:a16="http://schemas.microsoft.com/office/drawing/2014/main" id="{969B15A8-1013-4A0A-9531-6B770B4E12AA}"/>
                  </a:ext>
                </a:extLst>
              </p:cNvPr>
              <p:cNvGrpSpPr/>
              <p:nvPr/>
            </p:nvGrpSpPr>
            <p:grpSpPr>
              <a:xfrm>
                <a:off x="6904170" y="1437148"/>
                <a:ext cx="4716315" cy="4552072"/>
                <a:chOff x="5694803" y="1422400"/>
                <a:chExt cx="4716315" cy="4552072"/>
              </a:xfrm>
            </p:grpSpPr>
            <p:sp>
              <p:nvSpPr>
                <p:cNvPr id="21" name="Freeform 32">
                  <a:extLst>
                    <a:ext uri="{FF2B5EF4-FFF2-40B4-BE49-F238E27FC236}">
                      <a16:creationId xmlns:a16="http://schemas.microsoft.com/office/drawing/2014/main" id="{777CA50E-B503-49BD-BF30-8E3248642CDC}"/>
                    </a:ext>
                  </a:extLst>
                </p:cNvPr>
                <p:cNvSpPr/>
                <p:nvPr/>
              </p:nvSpPr>
              <p:spPr>
                <a:xfrm>
                  <a:off x="5694803" y="1422402"/>
                  <a:ext cx="4716315" cy="4063646"/>
                </a:xfrm>
                <a:custGeom>
                  <a:avLst/>
                  <a:gdLst>
                    <a:gd name="connsiteX0" fmla="*/ 330981 w 4716314"/>
                    <a:gd name="connsiteY0" fmla="*/ 0 h 4063647"/>
                    <a:gd name="connsiteX1" fmla="*/ 3477350 w 4716314"/>
                    <a:gd name="connsiteY1" fmla="*/ 0 h 4063647"/>
                    <a:gd name="connsiteX2" fmla="*/ 3661346 w 4716314"/>
                    <a:gd name="connsiteY2" fmla="*/ 98785 h 4063647"/>
                    <a:gd name="connsiteX3" fmla="*/ 4643533 w 4716314"/>
                    <a:gd name="connsiteY3" fmla="*/ 744541 h 4063647"/>
                    <a:gd name="connsiteX4" fmla="*/ 4716314 w 4716314"/>
                    <a:gd name="connsiteY4" fmla="*/ 802810 h 4063647"/>
                    <a:gd name="connsiteX5" fmla="*/ 4716314 w 4716314"/>
                    <a:gd name="connsiteY5" fmla="*/ 4063647 h 4063647"/>
                    <a:gd name="connsiteX6" fmla="*/ 4625264 w 4716314"/>
                    <a:gd name="connsiteY6" fmla="*/ 4057901 h 4063647"/>
                    <a:gd name="connsiteX7" fmla="*/ 1947064 w 4716314"/>
                    <a:gd name="connsiteY7" fmla="*/ 3127889 h 4063647"/>
                    <a:gd name="connsiteX8" fmla="*/ 174303 w 4716314"/>
                    <a:gd name="connsiteY8" fmla="*/ 1783110 h 4063647"/>
                    <a:gd name="connsiteX9" fmla="*/ 0 w 4716314"/>
                    <a:gd name="connsiteY9" fmla="*/ 1591100 h 4063647"/>
                    <a:gd name="connsiteX10" fmla="*/ 0 w 4716314"/>
                    <a:gd name="connsiteY10" fmla="*/ 330981 h 4063647"/>
                    <a:gd name="connsiteX11" fmla="*/ 330981 w 4716314"/>
                    <a:gd name="connsiteY11" fmla="*/ 0 h 406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16314" h="4063647">
                      <a:moveTo>
                        <a:pt x="330981" y="0"/>
                      </a:moveTo>
                      <a:lnTo>
                        <a:pt x="3477350" y="0"/>
                      </a:lnTo>
                      <a:lnTo>
                        <a:pt x="3661346" y="98785"/>
                      </a:lnTo>
                      <a:cubicBezTo>
                        <a:pt x="4016794" y="299946"/>
                        <a:pt x="4346131" y="517805"/>
                        <a:pt x="4643533" y="744541"/>
                      </a:cubicBezTo>
                      <a:lnTo>
                        <a:pt x="4716314" y="802810"/>
                      </a:lnTo>
                      <a:lnTo>
                        <a:pt x="4716314" y="4063647"/>
                      </a:lnTo>
                      <a:lnTo>
                        <a:pt x="4625264" y="4057901"/>
                      </a:lnTo>
                      <a:cubicBezTo>
                        <a:pt x="3848990" y="3980442"/>
                        <a:pt x="2894925" y="3664319"/>
                        <a:pt x="1947064" y="3127889"/>
                      </a:cubicBezTo>
                      <a:cubicBezTo>
                        <a:pt x="1236169" y="2725567"/>
                        <a:pt x="629714" y="2256454"/>
                        <a:pt x="174303" y="1783110"/>
                      </a:cubicBezTo>
                      <a:lnTo>
                        <a:pt x="0" y="1591100"/>
                      </a:lnTo>
                      <a:lnTo>
                        <a:pt x="0" y="330981"/>
                      </a:lnTo>
                      <a:cubicBezTo>
                        <a:pt x="0" y="148185"/>
                        <a:pt x="148185" y="0"/>
                        <a:pt x="330981" y="0"/>
                      </a:cubicBezTo>
                      <a:close/>
                    </a:path>
                  </a:pathLst>
                </a:custGeom>
                <a:solidFill>
                  <a:schemeClr val="tx1">
                    <a:alpha val="90124"/>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dirty="0"/>
                </a:p>
              </p:txBody>
            </p:sp>
            <p:sp>
              <p:nvSpPr>
                <p:cNvPr id="22" name="Freeform 33">
                  <a:extLst>
                    <a:ext uri="{FF2B5EF4-FFF2-40B4-BE49-F238E27FC236}">
                      <a16:creationId xmlns:a16="http://schemas.microsoft.com/office/drawing/2014/main" id="{D44F2921-3705-4AB5-B42C-C8A043C11CB7}"/>
                    </a:ext>
                  </a:extLst>
                </p:cNvPr>
                <p:cNvSpPr/>
                <p:nvPr/>
              </p:nvSpPr>
              <p:spPr>
                <a:xfrm>
                  <a:off x="9172153" y="1422400"/>
                  <a:ext cx="1238964" cy="802810"/>
                </a:xfrm>
                <a:custGeom>
                  <a:avLst/>
                  <a:gdLst>
                    <a:gd name="connsiteX0" fmla="*/ 0 w 1238964"/>
                    <a:gd name="connsiteY0" fmla="*/ 0 h 802810"/>
                    <a:gd name="connsiteX1" fmla="*/ 907983 w 1238964"/>
                    <a:gd name="connsiteY1" fmla="*/ 0 h 802810"/>
                    <a:gd name="connsiteX2" fmla="*/ 1238964 w 1238964"/>
                    <a:gd name="connsiteY2" fmla="*/ 330981 h 802810"/>
                    <a:gd name="connsiteX3" fmla="*/ 1238964 w 1238964"/>
                    <a:gd name="connsiteY3" fmla="*/ 802810 h 802810"/>
                    <a:gd name="connsiteX4" fmla="*/ 1166183 w 1238964"/>
                    <a:gd name="connsiteY4" fmla="*/ 744541 h 802810"/>
                    <a:gd name="connsiteX5" fmla="*/ 183996 w 1238964"/>
                    <a:gd name="connsiteY5" fmla="*/ 98785 h 802810"/>
                    <a:gd name="connsiteX6" fmla="*/ 0 w 1238964"/>
                    <a:gd name="connsiteY6" fmla="*/ 0 h 80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964" h="802810">
                      <a:moveTo>
                        <a:pt x="0" y="0"/>
                      </a:moveTo>
                      <a:lnTo>
                        <a:pt x="907983" y="0"/>
                      </a:lnTo>
                      <a:cubicBezTo>
                        <a:pt x="1090779" y="0"/>
                        <a:pt x="1238964" y="148185"/>
                        <a:pt x="1238964" y="330981"/>
                      </a:cubicBezTo>
                      <a:lnTo>
                        <a:pt x="1238964" y="802810"/>
                      </a:lnTo>
                      <a:lnTo>
                        <a:pt x="1166183" y="744541"/>
                      </a:lnTo>
                      <a:cubicBezTo>
                        <a:pt x="868781" y="517805"/>
                        <a:pt x="539444" y="299946"/>
                        <a:pt x="183996" y="98785"/>
                      </a:cubicBezTo>
                      <a:lnTo>
                        <a:pt x="0" y="0"/>
                      </a:ln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dirty="0"/>
                </a:p>
              </p:txBody>
            </p:sp>
            <p:sp>
              <p:nvSpPr>
                <p:cNvPr id="23" name="Freeform 34">
                  <a:extLst>
                    <a:ext uri="{FF2B5EF4-FFF2-40B4-BE49-F238E27FC236}">
                      <a16:creationId xmlns:a16="http://schemas.microsoft.com/office/drawing/2014/main" id="{215DD8A4-777B-496B-8676-189C1B949969}"/>
                    </a:ext>
                  </a:extLst>
                </p:cNvPr>
                <p:cNvSpPr/>
                <p:nvPr/>
              </p:nvSpPr>
              <p:spPr>
                <a:xfrm>
                  <a:off x="5694803" y="3013500"/>
                  <a:ext cx="4716314" cy="2960972"/>
                </a:xfrm>
                <a:custGeom>
                  <a:avLst/>
                  <a:gdLst>
                    <a:gd name="connsiteX0" fmla="*/ 0 w 4716314"/>
                    <a:gd name="connsiteY0" fmla="*/ 0 h 2960972"/>
                    <a:gd name="connsiteX1" fmla="*/ 174303 w 4716314"/>
                    <a:gd name="connsiteY1" fmla="*/ 192010 h 2960972"/>
                    <a:gd name="connsiteX2" fmla="*/ 1947064 w 4716314"/>
                    <a:gd name="connsiteY2" fmla="*/ 1536789 h 2960972"/>
                    <a:gd name="connsiteX3" fmla="*/ 4625264 w 4716314"/>
                    <a:gd name="connsiteY3" fmla="*/ 2466801 h 2960972"/>
                    <a:gd name="connsiteX4" fmla="*/ 4716314 w 4716314"/>
                    <a:gd name="connsiteY4" fmla="*/ 2472547 h 2960972"/>
                    <a:gd name="connsiteX5" fmla="*/ 4716314 w 4716314"/>
                    <a:gd name="connsiteY5" fmla="*/ 2629991 h 2960972"/>
                    <a:gd name="connsiteX6" fmla="*/ 4385333 w 4716314"/>
                    <a:gd name="connsiteY6" fmla="*/ 2960972 h 2960972"/>
                    <a:gd name="connsiteX7" fmla="*/ 330981 w 4716314"/>
                    <a:gd name="connsiteY7" fmla="*/ 2960972 h 2960972"/>
                    <a:gd name="connsiteX8" fmla="*/ 0 w 4716314"/>
                    <a:gd name="connsiteY8" fmla="*/ 2629991 h 2960972"/>
                    <a:gd name="connsiteX9" fmla="*/ 0 w 4716314"/>
                    <a:gd name="connsiteY9" fmla="*/ 0 h 29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6314" h="2960972">
                      <a:moveTo>
                        <a:pt x="0" y="0"/>
                      </a:moveTo>
                      <a:lnTo>
                        <a:pt x="174303" y="192010"/>
                      </a:lnTo>
                      <a:cubicBezTo>
                        <a:pt x="629714" y="665354"/>
                        <a:pt x="1236169" y="1134467"/>
                        <a:pt x="1947064" y="1536789"/>
                      </a:cubicBezTo>
                      <a:cubicBezTo>
                        <a:pt x="2894925" y="2073219"/>
                        <a:pt x="3848990" y="2389342"/>
                        <a:pt x="4625264" y="2466801"/>
                      </a:cubicBezTo>
                      <a:lnTo>
                        <a:pt x="4716314" y="2472547"/>
                      </a:lnTo>
                      <a:lnTo>
                        <a:pt x="4716314" y="2629991"/>
                      </a:lnTo>
                      <a:cubicBezTo>
                        <a:pt x="4716314" y="2812787"/>
                        <a:pt x="4568129" y="2960972"/>
                        <a:pt x="4385333" y="2960972"/>
                      </a:cubicBezTo>
                      <a:lnTo>
                        <a:pt x="330981" y="2960972"/>
                      </a:lnTo>
                      <a:cubicBezTo>
                        <a:pt x="148185" y="2960972"/>
                        <a:pt x="0" y="2812787"/>
                        <a:pt x="0" y="2629991"/>
                      </a:cubicBezTo>
                      <a:lnTo>
                        <a:pt x="0" y="0"/>
                      </a:ln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dirty="0"/>
                </a:p>
              </p:txBody>
            </p:sp>
          </p:grpSp>
          <p:sp>
            <p:nvSpPr>
              <p:cNvPr id="19" name="Arc 18">
                <a:extLst>
                  <a:ext uri="{FF2B5EF4-FFF2-40B4-BE49-F238E27FC236}">
                    <a16:creationId xmlns:a16="http://schemas.microsoft.com/office/drawing/2014/main" id="{4D1AB9B5-8402-4959-BC60-592408D19B74}"/>
                  </a:ext>
                </a:extLst>
              </p:cNvPr>
              <p:cNvSpPr/>
              <p:nvPr/>
            </p:nvSpPr>
            <p:spPr>
              <a:xfrm rot="10424134">
                <a:off x="6957477" y="-1426743"/>
                <a:ext cx="7798449" cy="5140713"/>
              </a:xfrm>
              <a:prstGeom prst="arc">
                <a:avLst>
                  <a:gd name="adj1" fmla="val 15511267"/>
                  <a:gd name="adj2" fmla="val 18497"/>
                </a:avLst>
              </a:prstGeom>
              <a:ln w="12700">
                <a:solidFill>
                  <a:schemeClr val="accent1">
                    <a:lumMod val="20000"/>
                    <a:lumOff val="80000"/>
                    <a:alpha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p>
            </p:txBody>
          </p:sp>
          <p:sp>
            <p:nvSpPr>
              <p:cNvPr id="20" name="Arc 19">
                <a:extLst>
                  <a:ext uri="{FF2B5EF4-FFF2-40B4-BE49-F238E27FC236}">
                    <a16:creationId xmlns:a16="http://schemas.microsoft.com/office/drawing/2014/main" id="{D0EC941B-59D3-41E6-8B75-CF72D5142FBE}"/>
                  </a:ext>
                </a:extLst>
              </p:cNvPr>
              <p:cNvSpPr/>
              <p:nvPr/>
            </p:nvSpPr>
            <p:spPr>
              <a:xfrm rot="10800000">
                <a:off x="7086663" y="-1072570"/>
                <a:ext cx="7798449" cy="5140713"/>
              </a:xfrm>
              <a:prstGeom prst="arc">
                <a:avLst>
                  <a:gd name="adj1" fmla="val 15352715"/>
                  <a:gd name="adj2" fmla="val 18497"/>
                </a:avLst>
              </a:prstGeom>
              <a:ln w="12700">
                <a:solidFill>
                  <a:schemeClr val="accent1">
                    <a:lumMod val="20000"/>
                    <a:lumOff val="80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p>
            </p:txBody>
          </p:sp>
        </p:grpSp>
        <p:sp>
          <p:nvSpPr>
            <p:cNvPr id="16" name="Text Placeholder 4">
              <a:extLst>
                <a:ext uri="{FF2B5EF4-FFF2-40B4-BE49-F238E27FC236}">
                  <a16:creationId xmlns:a16="http://schemas.microsoft.com/office/drawing/2014/main" id="{D389B64F-CE25-4690-A17E-8897B5D53DBB}"/>
                </a:ext>
              </a:extLst>
            </p:cNvPr>
            <p:cNvSpPr txBox="1">
              <a:spLocks/>
            </p:cNvSpPr>
            <p:nvPr/>
          </p:nvSpPr>
          <p:spPr>
            <a:xfrm>
              <a:off x="7699247" y="4820524"/>
              <a:ext cx="3342181" cy="470482"/>
            </a:xfrm>
            <a:prstGeom prst="rect">
              <a:avLst/>
            </a:prstGeom>
          </p:spPr>
          <p:txBody>
            <a:bodyPr/>
            <a:lstStyle>
              <a:lvl1pPr marL="228584" indent="-228584" algn="l" defTabSz="914334" rtl="0" eaLnBrk="1" latinLnBrk="0" hangingPunct="1">
                <a:lnSpc>
                  <a:spcPct val="100000"/>
                </a:lnSpc>
                <a:spcBef>
                  <a:spcPts val="999"/>
                </a:spcBef>
                <a:buFont typeface="Arial"/>
                <a:buChar char="•"/>
                <a:defRPr sz="2400" kern="1200">
                  <a:solidFill>
                    <a:schemeClr val="tx1"/>
                  </a:solidFill>
                  <a:latin typeface="Century Gothic" charset="0"/>
                  <a:ea typeface="Century Gothic" charset="0"/>
                  <a:cs typeface="Century Gothic" charset="0"/>
                </a:defRPr>
              </a:lvl1pPr>
              <a:lvl2pPr marL="685751" indent="-228584" algn="l" defTabSz="914334" rtl="0" eaLnBrk="1" latinLnBrk="0" hangingPunct="1">
                <a:lnSpc>
                  <a:spcPct val="100000"/>
                </a:lnSpc>
                <a:spcBef>
                  <a:spcPts val="500"/>
                </a:spcBef>
                <a:buFont typeface=".AppleSystemUIFont" charset="-120"/>
                <a:buChar char="–"/>
                <a:defRPr sz="2400" kern="1200">
                  <a:solidFill>
                    <a:schemeClr val="tx1"/>
                  </a:solidFill>
                  <a:latin typeface="Century Gothic" charset="0"/>
                  <a:ea typeface="Century Gothic" charset="0"/>
                  <a:cs typeface="Century Gothic" charset="0"/>
                </a:defRPr>
              </a:lvl2pPr>
              <a:lvl3pPr marL="1142918" indent="-228584" algn="l" defTabSz="914334" rtl="0" eaLnBrk="1" latinLnBrk="0" hangingPunct="1">
                <a:lnSpc>
                  <a:spcPct val="100000"/>
                </a:lnSpc>
                <a:spcBef>
                  <a:spcPts val="500"/>
                </a:spcBef>
                <a:buFont typeface="Courier New" charset="0"/>
                <a:buChar char="o"/>
                <a:defRPr sz="2000" kern="1200">
                  <a:solidFill>
                    <a:schemeClr val="tx1"/>
                  </a:solidFill>
                  <a:latin typeface="Century Gothic" charset="0"/>
                  <a:ea typeface="Century Gothic" charset="0"/>
                  <a:cs typeface="Century Gothic" charset="0"/>
                </a:defRPr>
              </a:lvl3pPr>
              <a:lvl4pPr marL="1600084" indent="-228584" algn="l" defTabSz="914334" rtl="0" eaLnBrk="1" latinLnBrk="0" hangingPunct="1">
                <a:lnSpc>
                  <a:spcPct val="100000"/>
                </a:lnSpc>
                <a:spcBef>
                  <a:spcPts val="500"/>
                </a:spcBef>
                <a:buFont typeface="Wingdings" charset="2"/>
                <a:buChar char="§"/>
                <a:defRPr sz="1800" kern="1200">
                  <a:solidFill>
                    <a:schemeClr val="tx1"/>
                  </a:solidFill>
                  <a:latin typeface="Century Gothic" charset="0"/>
                  <a:ea typeface="Century Gothic" charset="0"/>
                  <a:cs typeface="Century Gothic" charset="0"/>
                </a:defRPr>
              </a:lvl4pPr>
              <a:lvl5pPr marL="2114417" indent="-285750" algn="l" defTabSz="914334" rtl="0" eaLnBrk="1" latinLnBrk="0" hangingPunct="1">
                <a:lnSpc>
                  <a:spcPct val="100000"/>
                </a:lnSpc>
                <a:spcBef>
                  <a:spcPts val="500"/>
                </a:spcBef>
                <a:buSzPct val="100000"/>
                <a:buFont typeface="Wingdings" charset="2"/>
                <a:buChar char="v"/>
                <a:defRPr sz="1800" kern="1200">
                  <a:solidFill>
                    <a:schemeClr val="tx1"/>
                  </a:solidFill>
                  <a:latin typeface="Century Gothic" charset="0"/>
                  <a:ea typeface="Century Gothic" charset="0"/>
                  <a:cs typeface="Century Gothic" charset="0"/>
                </a:defRPr>
              </a:lvl5pPr>
              <a:lvl6pPr marL="2514418"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586"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753"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5919"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1000" dirty="0">
                  <a:solidFill>
                    <a:schemeClr val="bg1"/>
                  </a:solidFill>
                </a:rPr>
                <a:t>STANLEY GUILBAUD</a:t>
              </a:r>
            </a:p>
          </p:txBody>
        </p:sp>
        <p:pic>
          <p:nvPicPr>
            <p:cNvPr id="17" name="Picture Placeholder 11" descr="A person smiling for the camera&#10;&#10;Description automatically generated with medium confidence">
              <a:extLst>
                <a:ext uri="{FF2B5EF4-FFF2-40B4-BE49-F238E27FC236}">
                  <a16:creationId xmlns:a16="http://schemas.microsoft.com/office/drawing/2014/main" id="{E234A51C-9CCD-426F-BEA4-CFD4041148C8}"/>
                </a:ext>
              </a:extLst>
            </p:cNvPr>
            <p:cNvPicPr>
              <a:picLocks noChangeAspect="1"/>
            </p:cNvPicPr>
            <p:nvPr/>
          </p:nvPicPr>
          <p:blipFill>
            <a:blip r:embed="rId2"/>
            <a:srcRect l="7240" r="7240"/>
            <a:stretch>
              <a:fillRect/>
            </a:stretch>
          </p:blipFill>
          <p:spPr>
            <a:xfrm>
              <a:off x="8255010" y="2160588"/>
              <a:ext cx="2190128" cy="2560320"/>
            </a:xfrm>
            <a:prstGeom prst="rect">
              <a:avLst/>
            </a:prstGeom>
          </p:spPr>
        </p:pic>
      </p:grpSp>
      <p:pic>
        <p:nvPicPr>
          <p:cNvPr id="24" name="Picture 23" descr="A picture containing text, clipart&#10;&#10;Description automatically generated">
            <a:hlinkClick r:id="rId3"/>
            <a:extLst>
              <a:ext uri="{FF2B5EF4-FFF2-40B4-BE49-F238E27FC236}">
                <a16:creationId xmlns:a16="http://schemas.microsoft.com/office/drawing/2014/main" id="{D85C6806-E87D-4860-BA86-2CC7A24B3906}"/>
              </a:ext>
            </a:extLst>
          </p:cNvPr>
          <p:cNvPicPr>
            <a:picLocks noChangeAspect="1"/>
          </p:cNvPicPr>
          <p:nvPr/>
        </p:nvPicPr>
        <p:blipFill>
          <a:blip r:embed="rId4"/>
          <a:stretch>
            <a:fillRect/>
          </a:stretch>
        </p:blipFill>
        <p:spPr>
          <a:xfrm>
            <a:off x="10648682" y="1770983"/>
            <a:ext cx="926186" cy="365506"/>
          </a:xfrm>
          <a:prstGeom prst="rect">
            <a:avLst/>
          </a:prstGeom>
        </p:spPr>
      </p:pic>
    </p:spTree>
    <p:extLst>
      <p:ext uri="{BB962C8B-B14F-4D97-AF65-F5344CB8AC3E}">
        <p14:creationId xmlns:p14="http://schemas.microsoft.com/office/powerpoint/2010/main" val="356611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ED347-E77C-4C26-AA07-5377D6CB7B9B}"/>
              </a:ext>
            </a:extLst>
          </p:cNvPr>
          <p:cNvSpPr>
            <a:spLocks noGrp="1"/>
          </p:cNvSpPr>
          <p:nvPr>
            <p:ph type="title"/>
          </p:nvPr>
        </p:nvSpPr>
        <p:spPr>
          <a:xfrm>
            <a:off x="426720" y="365129"/>
            <a:ext cx="9944399" cy="1325563"/>
          </a:xfrm>
        </p:spPr>
        <p:txBody>
          <a:bodyPr>
            <a:normAutofit/>
          </a:bodyPr>
          <a:lstStyle/>
          <a:p>
            <a:r>
              <a:rPr lang="en-US" sz="2800" dirty="0"/>
              <a:t>2. Is there a limit to how far back plans can retrospectively review and take back claims? I’ve seen two years later after the claim has paid. </a:t>
            </a:r>
          </a:p>
        </p:txBody>
      </p:sp>
      <p:sp>
        <p:nvSpPr>
          <p:cNvPr id="3" name="Content Placeholder 2">
            <a:extLst>
              <a:ext uri="{FF2B5EF4-FFF2-40B4-BE49-F238E27FC236}">
                <a16:creationId xmlns:a16="http://schemas.microsoft.com/office/drawing/2014/main" id="{830EE91D-A43B-4E4B-AF3C-DEA13F8BE597}"/>
              </a:ext>
            </a:extLst>
          </p:cNvPr>
          <p:cNvSpPr>
            <a:spLocks noGrp="1"/>
          </p:cNvSpPr>
          <p:nvPr>
            <p:ph idx="1"/>
          </p:nvPr>
        </p:nvSpPr>
        <p:spPr>
          <a:xfrm>
            <a:off x="426721" y="1758158"/>
            <a:ext cx="9909976" cy="4374290"/>
          </a:xfrm>
        </p:spPr>
        <p:txBody>
          <a:bodyPr>
            <a:noAutofit/>
          </a:bodyPr>
          <a:lstStyle/>
          <a:p>
            <a:pPr>
              <a:spcBef>
                <a:spcPts val="0"/>
              </a:spcBef>
              <a:spcAft>
                <a:spcPts val="1200"/>
              </a:spcAft>
            </a:pPr>
            <a:r>
              <a:rPr lang="en-US" sz="1600" dirty="0"/>
              <a:t>It varies by state</a:t>
            </a:r>
          </a:p>
          <a:p>
            <a:pPr>
              <a:spcBef>
                <a:spcPts val="0"/>
              </a:spcBef>
              <a:spcAft>
                <a:spcPts val="1200"/>
              </a:spcAft>
            </a:pPr>
            <a:r>
              <a:rPr lang="en-US" sz="1600" dirty="0"/>
              <a:t>Some states have a short recovery window in which you can ultimately go after things post-pay </a:t>
            </a:r>
          </a:p>
          <a:p>
            <a:pPr lvl="1">
              <a:spcBef>
                <a:spcPts val="0"/>
              </a:spcBef>
              <a:spcAft>
                <a:spcPts val="1200"/>
              </a:spcAft>
            </a:pPr>
            <a:r>
              <a:rPr lang="en-US" sz="1400" dirty="0"/>
              <a:t>Six months is one example.</a:t>
            </a:r>
          </a:p>
          <a:p>
            <a:pPr>
              <a:spcBef>
                <a:spcPts val="0"/>
              </a:spcBef>
              <a:spcAft>
                <a:spcPts val="1200"/>
              </a:spcAft>
            </a:pPr>
            <a:r>
              <a:rPr lang="en-US" sz="1600" dirty="0"/>
              <a:t>Some states are longer</a:t>
            </a:r>
          </a:p>
          <a:p>
            <a:pPr>
              <a:spcBef>
                <a:spcPts val="0"/>
              </a:spcBef>
              <a:spcAft>
                <a:spcPts val="1200"/>
              </a:spcAft>
            </a:pPr>
            <a:r>
              <a:rPr lang="en-US" sz="1600" dirty="0"/>
              <a:t>No time limit in most fraud, waste, and abuse cases</a:t>
            </a:r>
          </a:p>
          <a:p>
            <a:pPr>
              <a:spcBef>
                <a:spcPts val="0"/>
              </a:spcBef>
              <a:spcAft>
                <a:spcPts val="1200"/>
              </a:spcAft>
            </a:pPr>
            <a:r>
              <a:rPr lang="en-US" sz="1600" dirty="0"/>
              <a:t>Specifics vary state-by-state</a:t>
            </a:r>
          </a:p>
        </p:txBody>
      </p:sp>
      <p:grpSp>
        <p:nvGrpSpPr>
          <p:cNvPr id="15" name="Group 14">
            <a:extLst>
              <a:ext uri="{FF2B5EF4-FFF2-40B4-BE49-F238E27FC236}">
                <a16:creationId xmlns:a16="http://schemas.microsoft.com/office/drawing/2014/main" id="{992FBC6E-0855-4620-A3BA-A4BA6F2A85C4}"/>
              </a:ext>
            </a:extLst>
          </p:cNvPr>
          <p:cNvGrpSpPr/>
          <p:nvPr/>
        </p:nvGrpSpPr>
        <p:grpSpPr>
          <a:xfrm>
            <a:off x="10384970" y="-534635"/>
            <a:ext cx="2360645" cy="2292793"/>
            <a:chOff x="7699247" y="0"/>
            <a:chExt cx="5447586" cy="5291006"/>
          </a:xfrm>
        </p:grpSpPr>
        <p:grpSp>
          <p:nvGrpSpPr>
            <p:cNvPr id="16" name="Group 15">
              <a:extLst>
                <a:ext uri="{FF2B5EF4-FFF2-40B4-BE49-F238E27FC236}">
                  <a16:creationId xmlns:a16="http://schemas.microsoft.com/office/drawing/2014/main" id="{CC4E8B8C-3553-41EF-B2C3-3588CBEE2932}"/>
                </a:ext>
              </a:extLst>
            </p:cNvPr>
            <p:cNvGrpSpPr/>
            <p:nvPr/>
          </p:nvGrpSpPr>
          <p:grpSpPr>
            <a:xfrm>
              <a:off x="7764564" y="0"/>
              <a:ext cx="5382269" cy="5291006"/>
              <a:chOff x="6904170" y="-1426743"/>
              <a:chExt cx="7980942" cy="7415963"/>
            </a:xfrm>
          </p:grpSpPr>
          <p:grpSp>
            <p:nvGrpSpPr>
              <p:cNvPr id="19" name="Group 18">
                <a:extLst>
                  <a:ext uri="{FF2B5EF4-FFF2-40B4-BE49-F238E27FC236}">
                    <a16:creationId xmlns:a16="http://schemas.microsoft.com/office/drawing/2014/main" id="{84F57150-2BAE-409D-B847-B21F441C2C4E}"/>
                  </a:ext>
                </a:extLst>
              </p:cNvPr>
              <p:cNvGrpSpPr/>
              <p:nvPr/>
            </p:nvGrpSpPr>
            <p:grpSpPr>
              <a:xfrm>
                <a:off x="6904170" y="1437148"/>
                <a:ext cx="4716315" cy="4552072"/>
                <a:chOff x="5694803" y="1422400"/>
                <a:chExt cx="4716315" cy="4552072"/>
              </a:xfrm>
            </p:grpSpPr>
            <p:sp>
              <p:nvSpPr>
                <p:cNvPr id="22" name="Freeform 32">
                  <a:extLst>
                    <a:ext uri="{FF2B5EF4-FFF2-40B4-BE49-F238E27FC236}">
                      <a16:creationId xmlns:a16="http://schemas.microsoft.com/office/drawing/2014/main" id="{CFC40803-32F9-4789-861E-6E96DF232E4A}"/>
                    </a:ext>
                  </a:extLst>
                </p:cNvPr>
                <p:cNvSpPr/>
                <p:nvPr/>
              </p:nvSpPr>
              <p:spPr>
                <a:xfrm>
                  <a:off x="5694803" y="1422402"/>
                  <a:ext cx="4716315" cy="4063646"/>
                </a:xfrm>
                <a:custGeom>
                  <a:avLst/>
                  <a:gdLst>
                    <a:gd name="connsiteX0" fmla="*/ 330981 w 4716314"/>
                    <a:gd name="connsiteY0" fmla="*/ 0 h 4063647"/>
                    <a:gd name="connsiteX1" fmla="*/ 3477350 w 4716314"/>
                    <a:gd name="connsiteY1" fmla="*/ 0 h 4063647"/>
                    <a:gd name="connsiteX2" fmla="*/ 3661346 w 4716314"/>
                    <a:gd name="connsiteY2" fmla="*/ 98785 h 4063647"/>
                    <a:gd name="connsiteX3" fmla="*/ 4643533 w 4716314"/>
                    <a:gd name="connsiteY3" fmla="*/ 744541 h 4063647"/>
                    <a:gd name="connsiteX4" fmla="*/ 4716314 w 4716314"/>
                    <a:gd name="connsiteY4" fmla="*/ 802810 h 4063647"/>
                    <a:gd name="connsiteX5" fmla="*/ 4716314 w 4716314"/>
                    <a:gd name="connsiteY5" fmla="*/ 4063647 h 4063647"/>
                    <a:gd name="connsiteX6" fmla="*/ 4625264 w 4716314"/>
                    <a:gd name="connsiteY6" fmla="*/ 4057901 h 4063647"/>
                    <a:gd name="connsiteX7" fmla="*/ 1947064 w 4716314"/>
                    <a:gd name="connsiteY7" fmla="*/ 3127889 h 4063647"/>
                    <a:gd name="connsiteX8" fmla="*/ 174303 w 4716314"/>
                    <a:gd name="connsiteY8" fmla="*/ 1783110 h 4063647"/>
                    <a:gd name="connsiteX9" fmla="*/ 0 w 4716314"/>
                    <a:gd name="connsiteY9" fmla="*/ 1591100 h 4063647"/>
                    <a:gd name="connsiteX10" fmla="*/ 0 w 4716314"/>
                    <a:gd name="connsiteY10" fmla="*/ 330981 h 4063647"/>
                    <a:gd name="connsiteX11" fmla="*/ 330981 w 4716314"/>
                    <a:gd name="connsiteY11" fmla="*/ 0 h 406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16314" h="4063647">
                      <a:moveTo>
                        <a:pt x="330981" y="0"/>
                      </a:moveTo>
                      <a:lnTo>
                        <a:pt x="3477350" y="0"/>
                      </a:lnTo>
                      <a:lnTo>
                        <a:pt x="3661346" y="98785"/>
                      </a:lnTo>
                      <a:cubicBezTo>
                        <a:pt x="4016794" y="299946"/>
                        <a:pt x="4346131" y="517805"/>
                        <a:pt x="4643533" y="744541"/>
                      </a:cubicBezTo>
                      <a:lnTo>
                        <a:pt x="4716314" y="802810"/>
                      </a:lnTo>
                      <a:lnTo>
                        <a:pt x="4716314" y="4063647"/>
                      </a:lnTo>
                      <a:lnTo>
                        <a:pt x="4625264" y="4057901"/>
                      </a:lnTo>
                      <a:cubicBezTo>
                        <a:pt x="3848990" y="3980442"/>
                        <a:pt x="2894925" y="3664319"/>
                        <a:pt x="1947064" y="3127889"/>
                      </a:cubicBezTo>
                      <a:cubicBezTo>
                        <a:pt x="1236169" y="2725567"/>
                        <a:pt x="629714" y="2256454"/>
                        <a:pt x="174303" y="1783110"/>
                      </a:cubicBezTo>
                      <a:lnTo>
                        <a:pt x="0" y="1591100"/>
                      </a:lnTo>
                      <a:lnTo>
                        <a:pt x="0" y="330981"/>
                      </a:lnTo>
                      <a:cubicBezTo>
                        <a:pt x="0" y="148185"/>
                        <a:pt x="148185" y="0"/>
                        <a:pt x="330981" y="0"/>
                      </a:cubicBezTo>
                      <a:close/>
                    </a:path>
                  </a:pathLst>
                </a:custGeom>
                <a:solidFill>
                  <a:schemeClr val="tx1">
                    <a:alpha val="90124"/>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dirty="0"/>
                </a:p>
              </p:txBody>
            </p:sp>
            <p:sp>
              <p:nvSpPr>
                <p:cNvPr id="23" name="Freeform 33">
                  <a:extLst>
                    <a:ext uri="{FF2B5EF4-FFF2-40B4-BE49-F238E27FC236}">
                      <a16:creationId xmlns:a16="http://schemas.microsoft.com/office/drawing/2014/main" id="{53492528-92DF-4316-89B7-0F948068D880}"/>
                    </a:ext>
                  </a:extLst>
                </p:cNvPr>
                <p:cNvSpPr/>
                <p:nvPr/>
              </p:nvSpPr>
              <p:spPr>
                <a:xfrm>
                  <a:off x="9172153" y="1422400"/>
                  <a:ext cx="1238964" cy="802810"/>
                </a:xfrm>
                <a:custGeom>
                  <a:avLst/>
                  <a:gdLst>
                    <a:gd name="connsiteX0" fmla="*/ 0 w 1238964"/>
                    <a:gd name="connsiteY0" fmla="*/ 0 h 802810"/>
                    <a:gd name="connsiteX1" fmla="*/ 907983 w 1238964"/>
                    <a:gd name="connsiteY1" fmla="*/ 0 h 802810"/>
                    <a:gd name="connsiteX2" fmla="*/ 1238964 w 1238964"/>
                    <a:gd name="connsiteY2" fmla="*/ 330981 h 802810"/>
                    <a:gd name="connsiteX3" fmla="*/ 1238964 w 1238964"/>
                    <a:gd name="connsiteY3" fmla="*/ 802810 h 802810"/>
                    <a:gd name="connsiteX4" fmla="*/ 1166183 w 1238964"/>
                    <a:gd name="connsiteY4" fmla="*/ 744541 h 802810"/>
                    <a:gd name="connsiteX5" fmla="*/ 183996 w 1238964"/>
                    <a:gd name="connsiteY5" fmla="*/ 98785 h 802810"/>
                    <a:gd name="connsiteX6" fmla="*/ 0 w 1238964"/>
                    <a:gd name="connsiteY6" fmla="*/ 0 h 80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964" h="802810">
                      <a:moveTo>
                        <a:pt x="0" y="0"/>
                      </a:moveTo>
                      <a:lnTo>
                        <a:pt x="907983" y="0"/>
                      </a:lnTo>
                      <a:cubicBezTo>
                        <a:pt x="1090779" y="0"/>
                        <a:pt x="1238964" y="148185"/>
                        <a:pt x="1238964" y="330981"/>
                      </a:cubicBezTo>
                      <a:lnTo>
                        <a:pt x="1238964" y="802810"/>
                      </a:lnTo>
                      <a:lnTo>
                        <a:pt x="1166183" y="744541"/>
                      </a:lnTo>
                      <a:cubicBezTo>
                        <a:pt x="868781" y="517805"/>
                        <a:pt x="539444" y="299946"/>
                        <a:pt x="183996" y="98785"/>
                      </a:cubicBezTo>
                      <a:lnTo>
                        <a:pt x="0" y="0"/>
                      </a:ln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dirty="0"/>
                </a:p>
              </p:txBody>
            </p:sp>
            <p:sp>
              <p:nvSpPr>
                <p:cNvPr id="35" name="Freeform 34">
                  <a:extLst>
                    <a:ext uri="{FF2B5EF4-FFF2-40B4-BE49-F238E27FC236}">
                      <a16:creationId xmlns:a16="http://schemas.microsoft.com/office/drawing/2014/main" id="{636526AB-EC8F-4973-A0DF-9C4248ABB4F5}"/>
                    </a:ext>
                  </a:extLst>
                </p:cNvPr>
                <p:cNvSpPr/>
                <p:nvPr/>
              </p:nvSpPr>
              <p:spPr>
                <a:xfrm>
                  <a:off x="5694803" y="3013500"/>
                  <a:ext cx="4716314" cy="2960972"/>
                </a:xfrm>
                <a:custGeom>
                  <a:avLst/>
                  <a:gdLst>
                    <a:gd name="connsiteX0" fmla="*/ 0 w 4716314"/>
                    <a:gd name="connsiteY0" fmla="*/ 0 h 2960972"/>
                    <a:gd name="connsiteX1" fmla="*/ 174303 w 4716314"/>
                    <a:gd name="connsiteY1" fmla="*/ 192010 h 2960972"/>
                    <a:gd name="connsiteX2" fmla="*/ 1947064 w 4716314"/>
                    <a:gd name="connsiteY2" fmla="*/ 1536789 h 2960972"/>
                    <a:gd name="connsiteX3" fmla="*/ 4625264 w 4716314"/>
                    <a:gd name="connsiteY3" fmla="*/ 2466801 h 2960972"/>
                    <a:gd name="connsiteX4" fmla="*/ 4716314 w 4716314"/>
                    <a:gd name="connsiteY4" fmla="*/ 2472547 h 2960972"/>
                    <a:gd name="connsiteX5" fmla="*/ 4716314 w 4716314"/>
                    <a:gd name="connsiteY5" fmla="*/ 2629991 h 2960972"/>
                    <a:gd name="connsiteX6" fmla="*/ 4385333 w 4716314"/>
                    <a:gd name="connsiteY6" fmla="*/ 2960972 h 2960972"/>
                    <a:gd name="connsiteX7" fmla="*/ 330981 w 4716314"/>
                    <a:gd name="connsiteY7" fmla="*/ 2960972 h 2960972"/>
                    <a:gd name="connsiteX8" fmla="*/ 0 w 4716314"/>
                    <a:gd name="connsiteY8" fmla="*/ 2629991 h 2960972"/>
                    <a:gd name="connsiteX9" fmla="*/ 0 w 4716314"/>
                    <a:gd name="connsiteY9" fmla="*/ 0 h 29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6314" h="2960972">
                      <a:moveTo>
                        <a:pt x="0" y="0"/>
                      </a:moveTo>
                      <a:lnTo>
                        <a:pt x="174303" y="192010"/>
                      </a:lnTo>
                      <a:cubicBezTo>
                        <a:pt x="629714" y="665354"/>
                        <a:pt x="1236169" y="1134467"/>
                        <a:pt x="1947064" y="1536789"/>
                      </a:cubicBezTo>
                      <a:cubicBezTo>
                        <a:pt x="2894925" y="2073219"/>
                        <a:pt x="3848990" y="2389342"/>
                        <a:pt x="4625264" y="2466801"/>
                      </a:cubicBezTo>
                      <a:lnTo>
                        <a:pt x="4716314" y="2472547"/>
                      </a:lnTo>
                      <a:lnTo>
                        <a:pt x="4716314" y="2629991"/>
                      </a:lnTo>
                      <a:cubicBezTo>
                        <a:pt x="4716314" y="2812787"/>
                        <a:pt x="4568129" y="2960972"/>
                        <a:pt x="4385333" y="2960972"/>
                      </a:cubicBezTo>
                      <a:lnTo>
                        <a:pt x="330981" y="2960972"/>
                      </a:lnTo>
                      <a:cubicBezTo>
                        <a:pt x="148185" y="2960972"/>
                        <a:pt x="0" y="2812787"/>
                        <a:pt x="0" y="2629991"/>
                      </a:cubicBezTo>
                      <a:lnTo>
                        <a:pt x="0" y="0"/>
                      </a:ln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dirty="0"/>
                </a:p>
              </p:txBody>
            </p:sp>
          </p:grpSp>
          <p:sp>
            <p:nvSpPr>
              <p:cNvPr id="20" name="Arc 19">
                <a:extLst>
                  <a:ext uri="{FF2B5EF4-FFF2-40B4-BE49-F238E27FC236}">
                    <a16:creationId xmlns:a16="http://schemas.microsoft.com/office/drawing/2014/main" id="{E017D6DB-4AF4-4005-B8C3-204DCCB56693}"/>
                  </a:ext>
                </a:extLst>
              </p:cNvPr>
              <p:cNvSpPr/>
              <p:nvPr/>
            </p:nvSpPr>
            <p:spPr>
              <a:xfrm rot="10424134">
                <a:off x="6957477" y="-1426743"/>
                <a:ext cx="7798449" cy="5140713"/>
              </a:xfrm>
              <a:prstGeom prst="arc">
                <a:avLst>
                  <a:gd name="adj1" fmla="val 15511267"/>
                  <a:gd name="adj2" fmla="val 18497"/>
                </a:avLst>
              </a:prstGeom>
              <a:ln w="12700">
                <a:solidFill>
                  <a:schemeClr val="accent1">
                    <a:lumMod val="20000"/>
                    <a:lumOff val="80000"/>
                    <a:alpha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p>
            </p:txBody>
          </p:sp>
          <p:sp>
            <p:nvSpPr>
              <p:cNvPr id="21" name="Arc 20">
                <a:extLst>
                  <a:ext uri="{FF2B5EF4-FFF2-40B4-BE49-F238E27FC236}">
                    <a16:creationId xmlns:a16="http://schemas.microsoft.com/office/drawing/2014/main" id="{0D8D17D1-5AF4-415F-ABA5-329665F140B0}"/>
                  </a:ext>
                </a:extLst>
              </p:cNvPr>
              <p:cNvSpPr/>
              <p:nvPr/>
            </p:nvSpPr>
            <p:spPr>
              <a:xfrm rot="10800000">
                <a:off x="7086663" y="-1072570"/>
                <a:ext cx="7798449" cy="5140713"/>
              </a:xfrm>
              <a:prstGeom prst="arc">
                <a:avLst>
                  <a:gd name="adj1" fmla="val 15352715"/>
                  <a:gd name="adj2" fmla="val 18497"/>
                </a:avLst>
              </a:prstGeom>
              <a:ln w="12700">
                <a:solidFill>
                  <a:schemeClr val="accent1">
                    <a:lumMod val="20000"/>
                    <a:lumOff val="80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p>
            </p:txBody>
          </p:sp>
        </p:grpSp>
        <p:sp>
          <p:nvSpPr>
            <p:cNvPr id="17" name="Text Placeholder 4">
              <a:extLst>
                <a:ext uri="{FF2B5EF4-FFF2-40B4-BE49-F238E27FC236}">
                  <a16:creationId xmlns:a16="http://schemas.microsoft.com/office/drawing/2014/main" id="{8AFECD34-B63B-4E80-AA59-8C4196435F97}"/>
                </a:ext>
              </a:extLst>
            </p:cNvPr>
            <p:cNvSpPr txBox="1">
              <a:spLocks/>
            </p:cNvSpPr>
            <p:nvPr/>
          </p:nvSpPr>
          <p:spPr>
            <a:xfrm>
              <a:off x="7699247" y="4820524"/>
              <a:ext cx="3342181" cy="470482"/>
            </a:xfrm>
            <a:prstGeom prst="rect">
              <a:avLst/>
            </a:prstGeom>
          </p:spPr>
          <p:txBody>
            <a:bodyPr/>
            <a:lstStyle>
              <a:lvl1pPr marL="228584" indent="-228584" algn="l" defTabSz="914334" rtl="0" eaLnBrk="1" latinLnBrk="0" hangingPunct="1">
                <a:lnSpc>
                  <a:spcPct val="100000"/>
                </a:lnSpc>
                <a:spcBef>
                  <a:spcPts val="999"/>
                </a:spcBef>
                <a:buFont typeface="Arial"/>
                <a:buChar char="•"/>
                <a:defRPr sz="2400" kern="1200">
                  <a:solidFill>
                    <a:schemeClr val="tx1"/>
                  </a:solidFill>
                  <a:latin typeface="Century Gothic" charset="0"/>
                  <a:ea typeface="Century Gothic" charset="0"/>
                  <a:cs typeface="Century Gothic" charset="0"/>
                </a:defRPr>
              </a:lvl1pPr>
              <a:lvl2pPr marL="685751" indent="-228584" algn="l" defTabSz="914334" rtl="0" eaLnBrk="1" latinLnBrk="0" hangingPunct="1">
                <a:lnSpc>
                  <a:spcPct val="100000"/>
                </a:lnSpc>
                <a:spcBef>
                  <a:spcPts val="500"/>
                </a:spcBef>
                <a:buFont typeface=".AppleSystemUIFont" charset="-120"/>
                <a:buChar char="–"/>
                <a:defRPr sz="2400" kern="1200">
                  <a:solidFill>
                    <a:schemeClr val="tx1"/>
                  </a:solidFill>
                  <a:latin typeface="Century Gothic" charset="0"/>
                  <a:ea typeface="Century Gothic" charset="0"/>
                  <a:cs typeface="Century Gothic" charset="0"/>
                </a:defRPr>
              </a:lvl2pPr>
              <a:lvl3pPr marL="1142918" indent="-228584" algn="l" defTabSz="914334" rtl="0" eaLnBrk="1" latinLnBrk="0" hangingPunct="1">
                <a:lnSpc>
                  <a:spcPct val="100000"/>
                </a:lnSpc>
                <a:spcBef>
                  <a:spcPts val="500"/>
                </a:spcBef>
                <a:buFont typeface="Courier New" charset="0"/>
                <a:buChar char="o"/>
                <a:defRPr sz="2000" kern="1200">
                  <a:solidFill>
                    <a:schemeClr val="tx1"/>
                  </a:solidFill>
                  <a:latin typeface="Century Gothic" charset="0"/>
                  <a:ea typeface="Century Gothic" charset="0"/>
                  <a:cs typeface="Century Gothic" charset="0"/>
                </a:defRPr>
              </a:lvl3pPr>
              <a:lvl4pPr marL="1600084" indent="-228584" algn="l" defTabSz="914334" rtl="0" eaLnBrk="1" latinLnBrk="0" hangingPunct="1">
                <a:lnSpc>
                  <a:spcPct val="100000"/>
                </a:lnSpc>
                <a:spcBef>
                  <a:spcPts val="500"/>
                </a:spcBef>
                <a:buFont typeface="Wingdings" charset="2"/>
                <a:buChar char="§"/>
                <a:defRPr sz="1800" kern="1200">
                  <a:solidFill>
                    <a:schemeClr val="tx1"/>
                  </a:solidFill>
                  <a:latin typeface="Century Gothic" charset="0"/>
                  <a:ea typeface="Century Gothic" charset="0"/>
                  <a:cs typeface="Century Gothic" charset="0"/>
                </a:defRPr>
              </a:lvl4pPr>
              <a:lvl5pPr marL="2114417" indent="-285750" algn="l" defTabSz="914334" rtl="0" eaLnBrk="1" latinLnBrk="0" hangingPunct="1">
                <a:lnSpc>
                  <a:spcPct val="100000"/>
                </a:lnSpc>
                <a:spcBef>
                  <a:spcPts val="500"/>
                </a:spcBef>
                <a:buSzPct val="100000"/>
                <a:buFont typeface="Wingdings" charset="2"/>
                <a:buChar char="v"/>
                <a:defRPr sz="1800" kern="1200">
                  <a:solidFill>
                    <a:schemeClr val="tx1"/>
                  </a:solidFill>
                  <a:latin typeface="Century Gothic" charset="0"/>
                  <a:ea typeface="Century Gothic" charset="0"/>
                  <a:cs typeface="Century Gothic" charset="0"/>
                </a:defRPr>
              </a:lvl5pPr>
              <a:lvl6pPr marL="2514418"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586"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753"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5919"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1000" dirty="0">
                  <a:solidFill>
                    <a:schemeClr val="bg1"/>
                  </a:solidFill>
                </a:rPr>
                <a:t>PETE TITAS</a:t>
              </a:r>
            </a:p>
          </p:txBody>
        </p:sp>
        <p:pic>
          <p:nvPicPr>
            <p:cNvPr id="18" name="Picture Placeholder 11">
              <a:extLst>
                <a:ext uri="{FF2B5EF4-FFF2-40B4-BE49-F238E27FC236}">
                  <a16:creationId xmlns:a16="http://schemas.microsoft.com/office/drawing/2014/main" id="{78DA2299-A6FA-42A6-B6FF-B6FFD202DF82}"/>
                </a:ext>
              </a:extLst>
            </p:cNvPr>
            <p:cNvPicPr>
              <a:picLocks noChangeAspect="1"/>
            </p:cNvPicPr>
            <p:nvPr/>
          </p:nvPicPr>
          <p:blipFill>
            <a:blip r:embed="rId2"/>
            <a:srcRect t="73" b="73"/>
            <a:stretch/>
          </p:blipFill>
          <p:spPr>
            <a:xfrm>
              <a:off x="8255010" y="2160587"/>
              <a:ext cx="2190127" cy="2560319"/>
            </a:xfrm>
            <a:prstGeom prst="rect">
              <a:avLst/>
            </a:prstGeom>
          </p:spPr>
        </p:pic>
      </p:grpSp>
    </p:spTree>
    <p:extLst>
      <p:ext uri="{BB962C8B-B14F-4D97-AF65-F5344CB8AC3E}">
        <p14:creationId xmlns:p14="http://schemas.microsoft.com/office/powerpoint/2010/main" val="1544132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ED347-E77C-4C26-AA07-5377D6CB7B9B}"/>
              </a:ext>
            </a:extLst>
          </p:cNvPr>
          <p:cNvSpPr>
            <a:spLocks noGrp="1"/>
          </p:cNvSpPr>
          <p:nvPr>
            <p:ph type="title"/>
          </p:nvPr>
        </p:nvSpPr>
        <p:spPr>
          <a:xfrm>
            <a:off x="426720" y="365129"/>
            <a:ext cx="9944399" cy="1325563"/>
          </a:xfrm>
        </p:spPr>
        <p:txBody>
          <a:bodyPr>
            <a:normAutofit/>
          </a:bodyPr>
          <a:lstStyle/>
          <a:p>
            <a:r>
              <a:rPr lang="en-US" sz="2800" dirty="0"/>
              <a:t>3. My plan really struggles with pharmacy COB. We find it impossible to recover any dollars once paid. Is this your experience as well? </a:t>
            </a:r>
          </a:p>
        </p:txBody>
      </p:sp>
      <p:sp>
        <p:nvSpPr>
          <p:cNvPr id="3" name="Content Placeholder 2">
            <a:extLst>
              <a:ext uri="{FF2B5EF4-FFF2-40B4-BE49-F238E27FC236}">
                <a16:creationId xmlns:a16="http://schemas.microsoft.com/office/drawing/2014/main" id="{830EE91D-A43B-4E4B-AF3C-DEA13F8BE597}"/>
              </a:ext>
            </a:extLst>
          </p:cNvPr>
          <p:cNvSpPr>
            <a:spLocks noGrp="1"/>
          </p:cNvSpPr>
          <p:nvPr>
            <p:ph idx="1"/>
          </p:nvPr>
        </p:nvSpPr>
        <p:spPr>
          <a:xfrm>
            <a:off x="426721" y="1758158"/>
            <a:ext cx="9909976" cy="4374290"/>
          </a:xfrm>
        </p:spPr>
        <p:txBody>
          <a:bodyPr>
            <a:noAutofit/>
          </a:bodyPr>
          <a:lstStyle/>
          <a:p>
            <a:pPr>
              <a:spcBef>
                <a:spcPts val="0"/>
              </a:spcBef>
              <a:spcAft>
                <a:spcPts val="1200"/>
              </a:spcAft>
            </a:pPr>
            <a:r>
              <a:rPr lang="en-US" sz="1600" dirty="0"/>
              <a:t>Yes. Pharmacy claims, especially retail pharmacy claims, can be nearly impossible to recover on once it is paid incorrectly due to the point-of-sale aspect.  </a:t>
            </a:r>
          </a:p>
          <a:p>
            <a:pPr>
              <a:spcBef>
                <a:spcPts val="0"/>
              </a:spcBef>
              <a:spcAft>
                <a:spcPts val="1200"/>
              </a:spcAft>
            </a:pPr>
            <a:r>
              <a:rPr lang="en-US" sz="1600" dirty="0"/>
              <a:t>Accurate primary coverage data is critical for cost avoidance in retail pharmacy claims</a:t>
            </a:r>
          </a:p>
          <a:p>
            <a:pPr>
              <a:spcBef>
                <a:spcPts val="0"/>
              </a:spcBef>
              <a:spcAft>
                <a:spcPts val="1200"/>
              </a:spcAft>
            </a:pPr>
            <a:r>
              <a:rPr lang="en-US" sz="1600" dirty="0"/>
              <a:t>Ensuring prescription benefits are coordinated correctly up front will lead to a significant reduction in a payer’s Rx spend</a:t>
            </a:r>
          </a:p>
        </p:txBody>
      </p:sp>
      <p:grpSp>
        <p:nvGrpSpPr>
          <p:cNvPr id="15" name="Group 14">
            <a:extLst>
              <a:ext uri="{FF2B5EF4-FFF2-40B4-BE49-F238E27FC236}">
                <a16:creationId xmlns:a16="http://schemas.microsoft.com/office/drawing/2014/main" id="{34EA6CDE-B47D-438D-B61A-2EF22DABD004}"/>
              </a:ext>
            </a:extLst>
          </p:cNvPr>
          <p:cNvGrpSpPr/>
          <p:nvPr/>
        </p:nvGrpSpPr>
        <p:grpSpPr>
          <a:xfrm>
            <a:off x="10384970" y="-534635"/>
            <a:ext cx="2360645" cy="2292793"/>
            <a:chOff x="7699247" y="0"/>
            <a:chExt cx="5447586" cy="5291006"/>
          </a:xfrm>
        </p:grpSpPr>
        <p:grpSp>
          <p:nvGrpSpPr>
            <p:cNvPr id="16" name="Group 15">
              <a:extLst>
                <a:ext uri="{FF2B5EF4-FFF2-40B4-BE49-F238E27FC236}">
                  <a16:creationId xmlns:a16="http://schemas.microsoft.com/office/drawing/2014/main" id="{9BEA5563-18F0-47CE-B5A5-D00CAB7B8DC1}"/>
                </a:ext>
              </a:extLst>
            </p:cNvPr>
            <p:cNvGrpSpPr/>
            <p:nvPr/>
          </p:nvGrpSpPr>
          <p:grpSpPr>
            <a:xfrm>
              <a:off x="7764564" y="0"/>
              <a:ext cx="5382269" cy="5291006"/>
              <a:chOff x="6904170" y="-1426743"/>
              <a:chExt cx="7980942" cy="7415963"/>
            </a:xfrm>
          </p:grpSpPr>
          <p:grpSp>
            <p:nvGrpSpPr>
              <p:cNvPr id="19" name="Group 18">
                <a:extLst>
                  <a:ext uri="{FF2B5EF4-FFF2-40B4-BE49-F238E27FC236}">
                    <a16:creationId xmlns:a16="http://schemas.microsoft.com/office/drawing/2014/main" id="{0D63EC73-76F2-4F06-8DEF-9146F3B63275}"/>
                  </a:ext>
                </a:extLst>
              </p:cNvPr>
              <p:cNvGrpSpPr/>
              <p:nvPr/>
            </p:nvGrpSpPr>
            <p:grpSpPr>
              <a:xfrm>
                <a:off x="6904170" y="1437148"/>
                <a:ext cx="4716315" cy="4552072"/>
                <a:chOff x="5694803" y="1422400"/>
                <a:chExt cx="4716315" cy="4552072"/>
              </a:xfrm>
            </p:grpSpPr>
            <p:sp>
              <p:nvSpPr>
                <p:cNvPr id="22" name="Freeform 32">
                  <a:extLst>
                    <a:ext uri="{FF2B5EF4-FFF2-40B4-BE49-F238E27FC236}">
                      <a16:creationId xmlns:a16="http://schemas.microsoft.com/office/drawing/2014/main" id="{2AC80413-3C88-4647-AAF9-368BD5F95BE7}"/>
                    </a:ext>
                  </a:extLst>
                </p:cNvPr>
                <p:cNvSpPr/>
                <p:nvPr/>
              </p:nvSpPr>
              <p:spPr>
                <a:xfrm>
                  <a:off x="5694803" y="1422402"/>
                  <a:ext cx="4716315" cy="4063646"/>
                </a:xfrm>
                <a:custGeom>
                  <a:avLst/>
                  <a:gdLst>
                    <a:gd name="connsiteX0" fmla="*/ 330981 w 4716314"/>
                    <a:gd name="connsiteY0" fmla="*/ 0 h 4063647"/>
                    <a:gd name="connsiteX1" fmla="*/ 3477350 w 4716314"/>
                    <a:gd name="connsiteY1" fmla="*/ 0 h 4063647"/>
                    <a:gd name="connsiteX2" fmla="*/ 3661346 w 4716314"/>
                    <a:gd name="connsiteY2" fmla="*/ 98785 h 4063647"/>
                    <a:gd name="connsiteX3" fmla="*/ 4643533 w 4716314"/>
                    <a:gd name="connsiteY3" fmla="*/ 744541 h 4063647"/>
                    <a:gd name="connsiteX4" fmla="*/ 4716314 w 4716314"/>
                    <a:gd name="connsiteY4" fmla="*/ 802810 h 4063647"/>
                    <a:gd name="connsiteX5" fmla="*/ 4716314 w 4716314"/>
                    <a:gd name="connsiteY5" fmla="*/ 4063647 h 4063647"/>
                    <a:gd name="connsiteX6" fmla="*/ 4625264 w 4716314"/>
                    <a:gd name="connsiteY6" fmla="*/ 4057901 h 4063647"/>
                    <a:gd name="connsiteX7" fmla="*/ 1947064 w 4716314"/>
                    <a:gd name="connsiteY7" fmla="*/ 3127889 h 4063647"/>
                    <a:gd name="connsiteX8" fmla="*/ 174303 w 4716314"/>
                    <a:gd name="connsiteY8" fmla="*/ 1783110 h 4063647"/>
                    <a:gd name="connsiteX9" fmla="*/ 0 w 4716314"/>
                    <a:gd name="connsiteY9" fmla="*/ 1591100 h 4063647"/>
                    <a:gd name="connsiteX10" fmla="*/ 0 w 4716314"/>
                    <a:gd name="connsiteY10" fmla="*/ 330981 h 4063647"/>
                    <a:gd name="connsiteX11" fmla="*/ 330981 w 4716314"/>
                    <a:gd name="connsiteY11" fmla="*/ 0 h 406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16314" h="4063647">
                      <a:moveTo>
                        <a:pt x="330981" y="0"/>
                      </a:moveTo>
                      <a:lnTo>
                        <a:pt x="3477350" y="0"/>
                      </a:lnTo>
                      <a:lnTo>
                        <a:pt x="3661346" y="98785"/>
                      </a:lnTo>
                      <a:cubicBezTo>
                        <a:pt x="4016794" y="299946"/>
                        <a:pt x="4346131" y="517805"/>
                        <a:pt x="4643533" y="744541"/>
                      </a:cubicBezTo>
                      <a:lnTo>
                        <a:pt x="4716314" y="802810"/>
                      </a:lnTo>
                      <a:lnTo>
                        <a:pt x="4716314" y="4063647"/>
                      </a:lnTo>
                      <a:lnTo>
                        <a:pt x="4625264" y="4057901"/>
                      </a:lnTo>
                      <a:cubicBezTo>
                        <a:pt x="3848990" y="3980442"/>
                        <a:pt x="2894925" y="3664319"/>
                        <a:pt x="1947064" y="3127889"/>
                      </a:cubicBezTo>
                      <a:cubicBezTo>
                        <a:pt x="1236169" y="2725567"/>
                        <a:pt x="629714" y="2256454"/>
                        <a:pt x="174303" y="1783110"/>
                      </a:cubicBezTo>
                      <a:lnTo>
                        <a:pt x="0" y="1591100"/>
                      </a:lnTo>
                      <a:lnTo>
                        <a:pt x="0" y="330981"/>
                      </a:lnTo>
                      <a:cubicBezTo>
                        <a:pt x="0" y="148185"/>
                        <a:pt x="148185" y="0"/>
                        <a:pt x="330981" y="0"/>
                      </a:cubicBezTo>
                      <a:close/>
                    </a:path>
                  </a:pathLst>
                </a:custGeom>
                <a:solidFill>
                  <a:schemeClr val="tx1">
                    <a:alpha val="90124"/>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dirty="0"/>
                </a:p>
              </p:txBody>
            </p:sp>
            <p:sp>
              <p:nvSpPr>
                <p:cNvPr id="23" name="Freeform 33">
                  <a:extLst>
                    <a:ext uri="{FF2B5EF4-FFF2-40B4-BE49-F238E27FC236}">
                      <a16:creationId xmlns:a16="http://schemas.microsoft.com/office/drawing/2014/main" id="{CB1AE391-F185-4D9A-822F-BE3C07B3366D}"/>
                    </a:ext>
                  </a:extLst>
                </p:cNvPr>
                <p:cNvSpPr/>
                <p:nvPr/>
              </p:nvSpPr>
              <p:spPr>
                <a:xfrm>
                  <a:off x="9172153" y="1422400"/>
                  <a:ext cx="1238964" cy="802810"/>
                </a:xfrm>
                <a:custGeom>
                  <a:avLst/>
                  <a:gdLst>
                    <a:gd name="connsiteX0" fmla="*/ 0 w 1238964"/>
                    <a:gd name="connsiteY0" fmla="*/ 0 h 802810"/>
                    <a:gd name="connsiteX1" fmla="*/ 907983 w 1238964"/>
                    <a:gd name="connsiteY1" fmla="*/ 0 h 802810"/>
                    <a:gd name="connsiteX2" fmla="*/ 1238964 w 1238964"/>
                    <a:gd name="connsiteY2" fmla="*/ 330981 h 802810"/>
                    <a:gd name="connsiteX3" fmla="*/ 1238964 w 1238964"/>
                    <a:gd name="connsiteY3" fmla="*/ 802810 h 802810"/>
                    <a:gd name="connsiteX4" fmla="*/ 1166183 w 1238964"/>
                    <a:gd name="connsiteY4" fmla="*/ 744541 h 802810"/>
                    <a:gd name="connsiteX5" fmla="*/ 183996 w 1238964"/>
                    <a:gd name="connsiteY5" fmla="*/ 98785 h 802810"/>
                    <a:gd name="connsiteX6" fmla="*/ 0 w 1238964"/>
                    <a:gd name="connsiteY6" fmla="*/ 0 h 80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964" h="802810">
                      <a:moveTo>
                        <a:pt x="0" y="0"/>
                      </a:moveTo>
                      <a:lnTo>
                        <a:pt x="907983" y="0"/>
                      </a:lnTo>
                      <a:cubicBezTo>
                        <a:pt x="1090779" y="0"/>
                        <a:pt x="1238964" y="148185"/>
                        <a:pt x="1238964" y="330981"/>
                      </a:cubicBezTo>
                      <a:lnTo>
                        <a:pt x="1238964" y="802810"/>
                      </a:lnTo>
                      <a:lnTo>
                        <a:pt x="1166183" y="744541"/>
                      </a:lnTo>
                      <a:cubicBezTo>
                        <a:pt x="868781" y="517805"/>
                        <a:pt x="539444" y="299946"/>
                        <a:pt x="183996" y="98785"/>
                      </a:cubicBezTo>
                      <a:lnTo>
                        <a:pt x="0" y="0"/>
                      </a:ln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dirty="0"/>
                </a:p>
              </p:txBody>
            </p:sp>
            <p:sp>
              <p:nvSpPr>
                <p:cNvPr id="35" name="Freeform 34">
                  <a:extLst>
                    <a:ext uri="{FF2B5EF4-FFF2-40B4-BE49-F238E27FC236}">
                      <a16:creationId xmlns:a16="http://schemas.microsoft.com/office/drawing/2014/main" id="{15C6E8FF-1B93-4A20-870D-45CB8DD9AF96}"/>
                    </a:ext>
                  </a:extLst>
                </p:cNvPr>
                <p:cNvSpPr/>
                <p:nvPr/>
              </p:nvSpPr>
              <p:spPr>
                <a:xfrm>
                  <a:off x="5694803" y="3013500"/>
                  <a:ext cx="4716314" cy="2960972"/>
                </a:xfrm>
                <a:custGeom>
                  <a:avLst/>
                  <a:gdLst>
                    <a:gd name="connsiteX0" fmla="*/ 0 w 4716314"/>
                    <a:gd name="connsiteY0" fmla="*/ 0 h 2960972"/>
                    <a:gd name="connsiteX1" fmla="*/ 174303 w 4716314"/>
                    <a:gd name="connsiteY1" fmla="*/ 192010 h 2960972"/>
                    <a:gd name="connsiteX2" fmla="*/ 1947064 w 4716314"/>
                    <a:gd name="connsiteY2" fmla="*/ 1536789 h 2960972"/>
                    <a:gd name="connsiteX3" fmla="*/ 4625264 w 4716314"/>
                    <a:gd name="connsiteY3" fmla="*/ 2466801 h 2960972"/>
                    <a:gd name="connsiteX4" fmla="*/ 4716314 w 4716314"/>
                    <a:gd name="connsiteY4" fmla="*/ 2472547 h 2960972"/>
                    <a:gd name="connsiteX5" fmla="*/ 4716314 w 4716314"/>
                    <a:gd name="connsiteY5" fmla="*/ 2629991 h 2960972"/>
                    <a:gd name="connsiteX6" fmla="*/ 4385333 w 4716314"/>
                    <a:gd name="connsiteY6" fmla="*/ 2960972 h 2960972"/>
                    <a:gd name="connsiteX7" fmla="*/ 330981 w 4716314"/>
                    <a:gd name="connsiteY7" fmla="*/ 2960972 h 2960972"/>
                    <a:gd name="connsiteX8" fmla="*/ 0 w 4716314"/>
                    <a:gd name="connsiteY8" fmla="*/ 2629991 h 2960972"/>
                    <a:gd name="connsiteX9" fmla="*/ 0 w 4716314"/>
                    <a:gd name="connsiteY9" fmla="*/ 0 h 29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6314" h="2960972">
                      <a:moveTo>
                        <a:pt x="0" y="0"/>
                      </a:moveTo>
                      <a:lnTo>
                        <a:pt x="174303" y="192010"/>
                      </a:lnTo>
                      <a:cubicBezTo>
                        <a:pt x="629714" y="665354"/>
                        <a:pt x="1236169" y="1134467"/>
                        <a:pt x="1947064" y="1536789"/>
                      </a:cubicBezTo>
                      <a:cubicBezTo>
                        <a:pt x="2894925" y="2073219"/>
                        <a:pt x="3848990" y="2389342"/>
                        <a:pt x="4625264" y="2466801"/>
                      </a:cubicBezTo>
                      <a:lnTo>
                        <a:pt x="4716314" y="2472547"/>
                      </a:lnTo>
                      <a:lnTo>
                        <a:pt x="4716314" y="2629991"/>
                      </a:lnTo>
                      <a:cubicBezTo>
                        <a:pt x="4716314" y="2812787"/>
                        <a:pt x="4568129" y="2960972"/>
                        <a:pt x="4385333" y="2960972"/>
                      </a:cubicBezTo>
                      <a:lnTo>
                        <a:pt x="330981" y="2960972"/>
                      </a:lnTo>
                      <a:cubicBezTo>
                        <a:pt x="148185" y="2960972"/>
                        <a:pt x="0" y="2812787"/>
                        <a:pt x="0" y="2629991"/>
                      </a:cubicBezTo>
                      <a:lnTo>
                        <a:pt x="0" y="0"/>
                      </a:ln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dirty="0"/>
                </a:p>
              </p:txBody>
            </p:sp>
          </p:grpSp>
          <p:sp>
            <p:nvSpPr>
              <p:cNvPr id="20" name="Arc 19">
                <a:extLst>
                  <a:ext uri="{FF2B5EF4-FFF2-40B4-BE49-F238E27FC236}">
                    <a16:creationId xmlns:a16="http://schemas.microsoft.com/office/drawing/2014/main" id="{EB69F8CB-EA46-4D71-AE28-EA73960A33B9}"/>
                  </a:ext>
                </a:extLst>
              </p:cNvPr>
              <p:cNvSpPr/>
              <p:nvPr/>
            </p:nvSpPr>
            <p:spPr>
              <a:xfrm rot="10424134">
                <a:off x="6957477" y="-1426743"/>
                <a:ext cx="7798449" cy="5140713"/>
              </a:xfrm>
              <a:prstGeom prst="arc">
                <a:avLst>
                  <a:gd name="adj1" fmla="val 15511267"/>
                  <a:gd name="adj2" fmla="val 18497"/>
                </a:avLst>
              </a:prstGeom>
              <a:ln w="12700">
                <a:solidFill>
                  <a:schemeClr val="accent1">
                    <a:lumMod val="20000"/>
                    <a:lumOff val="80000"/>
                    <a:alpha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p>
            </p:txBody>
          </p:sp>
          <p:sp>
            <p:nvSpPr>
              <p:cNvPr id="21" name="Arc 20">
                <a:extLst>
                  <a:ext uri="{FF2B5EF4-FFF2-40B4-BE49-F238E27FC236}">
                    <a16:creationId xmlns:a16="http://schemas.microsoft.com/office/drawing/2014/main" id="{12EDE611-ADE0-402E-A6A1-039494ADCDE1}"/>
                  </a:ext>
                </a:extLst>
              </p:cNvPr>
              <p:cNvSpPr/>
              <p:nvPr/>
            </p:nvSpPr>
            <p:spPr>
              <a:xfrm rot="10800000">
                <a:off x="7086663" y="-1072570"/>
                <a:ext cx="7798449" cy="5140713"/>
              </a:xfrm>
              <a:prstGeom prst="arc">
                <a:avLst>
                  <a:gd name="adj1" fmla="val 15352715"/>
                  <a:gd name="adj2" fmla="val 18497"/>
                </a:avLst>
              </a:prstGeom>
              <a:ln w="12700">
                <a:solidFill>
                  <a:schemeClr val="accent1">
                    <a:lumMod val="20000"/>
                    <a:lumOff val="80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p>
            </p:txBody>
          </p:sp>
        </p:grpSp>
        <p:sp>
          <p:nvSpPr>
            <p:cNvPr id="17" name="Text Placeholder 4">
              <a:extLst>
                <a:ext uri="{FF2B5EF4-FFF2-40B4-BE49-F238E27FC236}">
                  <a16:creationId xmlns:a16="http://schemas.microsoft.com/office/drawing/2014/main" id="{0C76A543-95AF-480C-A845-5810D6058223}"/>
                </a:ext>
              </a:extLst>
            </p:cNvPr>
            <p:cNvSpPr txBox="1">
              <a:spLocks/>
            </p:cNvSpPr>
            <p:nvPr/>
          </p:nvSpPr>
          <p:spPr>
            <a:xfrm>
              <a:off x="7699247" y="4820524"/>
              <a:ext cx="3342181" cy="470482"/>
            </a:xfrm>
            <a:prstGeom prst="rect">
              <a:avLst/>
            </a:prstGeom>
          </p:spPr>
          <p:txBody>
            <a:bodyPr/>
            <a:lstStyle>
              <a:lvl1pPr marL="228584" indent="-228584" algn="l" defTabSz="914334" rtl="0" eaLnBrk="1" latinLnBrk="0" hangingPunct="1">
                <a:lnSpc>
                  <a:spcPct val="100000"/>
                </a:lnSpc>
                <a:spcBef>
                  <a:spcPts val="999"/>
                </a:spcBef>
                <a:buFont typeface="Arial"/>
                <a:buChar char="•"/>
                <a:defRPr sz="2400" kern="1200">
                  <a:solidFill>
                    <a:schemeClr val="tx1"/>
                  </a:solidFill>
                  <a:latin typeface="Century Gothic" charset="0"/>
                  <a:ea typeface="Century Gothic" charset="0"/>
                  <a:cs typeface="Century Gothic" charset="0"/>
                </a:defRPr>
              </a:lvl1pPr>
              <a:lvl2pPr marL="685751" indent="-228584" algn="l" defTabSz="914334" rtl="0" eaLnBrk="1" latinLnBrk="0" hangingPunct="1">
                <a:lnSpc>
                  <a:spcPct val="100000"/>
                </a:lnSpc>
                <a:spcBef>
                  <a:spcPts val="500"/>
                </a:spcBef>
                <a:buFont typeface=".AppleSystemUIFont" charset="-120"/>
                <a:buChar char="–"/>
                <a:defRPr sz="2400" kern="1200">
                  <a:solidFill>
                    <a:schemeClr val="tx1"/>
                  </a:solidFill>
                  <a:latin typeface="Century Gothic" charset="0"/>
                  <a:ea typeface="Century Gothic" charset="0"/>
                  <a:cs typeface="Century Gothic" charset="0"/>
                </a:defRPr>
              </a:lvl2pPr>
              <a:lvl3pPr marL="1142918" indent="-228584" algn="l" defTabSz="914334" rtl="0" eaLnBrk="1" latinLnBrk="0" hangingPunct="1">
                <a:lnSpc>
                  <a:spcPct val="100000"/>
                </a:lnSpc>
                <a:spcBef>
                  <a:spcPts val="500"/>
                </a:spcBef>
                <a:buFont typeface="Courier New" charset="0"/>
                <a:buChar char="o"/>
                <a:defRPr sz="2000" kern="1200">
                  <a:solidFill>
                    <a:schemeClr val="tx1"/>
                  </a:solidFill>
                  <a:latin typeface="Century Gothic" charset="0"/>
                  <a:ea typeface="Century Gothic" charset="0"/>
                  <a:cs typeface="Century Gothic" charset="0"/>
                </a:defRPr>
              </a:lvl3pPr>
              <a:lvl4pPr marL="1600084" indent="-228584" algn="l" defTabSz="914334" rtl="0" eaLnBrk="1" latinLnBrk="0" hangingPunct="1">
                <a:lnSpc>
                  <a:spcPct val="100000"/>
                </a:lnSpc>
                <a:spcBef>
                  <a:spcPts val="500"/>
                </a:spcBef>
                <a:buFont typeface="Wingdings" charset="2"/>
                <a:buChar char="§"/>
                <a:defRPr sz="1800" kern="1200">
                  <a:solidFill>
                    <a:schemeClr val="tx1"/>
                  </a:solidFill>
                  <a:latin typeface="Century Gothic" charset="0"/>
                  <a:ea typeface="Century Gothic" charset="0"/>
                  <a:cs typeface="Century Gothic" charset="0"/>
                </a:defRPr>
              </a:lvl4pPr>
              <a:lvl5pPr marL="2114417" indent="-285750" algn="l" defTabSz="914334" rtl="0" eaLnBrk="1" latinLnBrk="0" hangingPunct="1">
                <a:lnSpc>
                  <a:spcPct val="100000"/>
                </a:lnSpc>
                <a:spcBef>
                  <a:spcPts val="500"/>
                </a:spcBef>
                <a:buSzPct val="100000"/>
                <a:buFont typeface="Wingdings" charset="2"/>
                <a:buChar char="v"/>
                <a:defRPr sz="1800" kern="1200">
                  <a:solidFill>
                    <a:schemeClr val="tx1"/>
                  </a:solidFill>
                  <a:latin typeface="Century Gothic" charset="0"/>
                  <a:ea typeface="Century Gothic" charset="0"/>
                  <a:cs typeface="Century Gothic" charset="0"/>
                </a:defRPr>
              </a:lvl5pPr>
              <a:lvl6pPr marL="2514418"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586"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753"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5919"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1000" dirty="0">
                  <a:solidFill>
                    <a:schemeClr val="bg1"/>
                  </a:solidFill>
                </a:rPr>
                <a:t>PETE TITAS</a:t>
              </a:r>
            </a:p>
          </p:txBody>
        </p:sp>
        <p:pic>
          <p:nvPicPr>
            <p:cNvPr id="18" name="Picture Placeholder 11">
              <a:extLst>
                <a:ext uri="{FF2B5EF4-FFF2-40B4-BE49-F238E27FC236}">
                  <a16:creationId xmlns:a16="http://schemas.microsoft.com/office/drawing/2014/main" id="{C9D0C8C0-9347-40B1-9A1E-21F8784080BC}"/>
                </a:ext>
              </a:extLst>
            </p:cNvPr>
            <p:cNvPicPr>
              <a:picLocks noChangeAspect="1"/>
            </p:cNvPicPr>
            <p:nvPr/>
          </p:nvPicPr>
          <p:blipFill>
            <a:blip r:embed="rId2"/>
            <a:srcRect t="73" b="73"/>
            <a:stretch/>
          </p:blipFill>
          <p:spPr>
            <a:xfrm>
              <a:off x="8255010" y="2160587"/>
              <a:ext cx="2190127" cy="2560319"/>
            </a:xfrm>
            <a:prstGeom prst="rect">
              <a:avLst/>
            </a:prstGeom>
          </p:spPr>
        </p:pic>
      </p:grpSp>
    </p:spTree>
    <p:extLst>
      <p:ext uri="{BB962C8B-B14F-4D97-AF65-F5344CB8AC3E}">
        <p14:creationId xmlns:p14="http://schemas.microsoft.com/office/powerpoint/2010/main" val="3442119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ED347-E77C-4C26-AA07-5377D6CB7B9B}"/>
              </a:ext>
            </a:extLst>
          </p:cNvPr>
          <p:cNvSpPr>
            <a:spLocks noGrp="1"/>
          </p:cNvSpPr>
          <p:nvPr>
            <p:ph type="title"/>
          </p:nvPr>
        </p:nvSpPr>
        <p:spPr>
          <a:xfrm>
            <a:off x="426720" y="365129"/>
            <a:ext cx="9944399" cy="1325563"/>
          </a:xfrm>
        </p:spPr>
        <p:txBody>
          <a:bodyPr>
            <a:normAutofit/>
          </a:bodyPr>
          <a:lstStyle/>
          <a:p>
            <a:r>
              <a:rPr lang="en-US" sz="2800" dirty="0"/>
              <a:t>4. I’m a plan with 250K members. How often should I send files to my COB vendor?</a:t>
            </a:r>
          </a:p>
        </p:txBody>
      </p:sp>
      <p:sp>
        <p:nvSpPr>
          <p:cNvPr id="3" name="Content Placeholder 2">
            <a:extLst>
              <a:ext uri="{FF2B5EF4-FFF2-40B4-BE49-F238E27FC236}">
                <a16:creationId xmlns:a16="http://schemas.microsoft.com/office/drawing/2014/main" id="{830EE91D-A43B-4E4B-AF3C-DEA13F8BE597}"/>
              </a:ext>
            </a:extLst>
          </p:cNvPr>
          <p:cNvSpPr>
            <a:spLocks noGrp="1"/>
          </p:cNvSpPr>
          <p:nvPr>
            <p:ph idx="1"/>
          </p:nvPr>
        </p:nvSpPr>
        <p:spPr>
          <a:xfrm>
            <a:off x="426721" y="1758158"/>
            <a:ext cx="9909976" cy="4374290"/>
          </a:xfrm>
        </p:spPr>
        <p:txBody>
          <a:bodyPr>
            <a:noAutofit/>
          </a:bodyPr>
          <a:lstStyle/>
          <a:p>
            <a:pPr>
              <a:spcBef>
                <a:spcPts val="0"/>
              </a:spcBef>
              <a:spcAft>
                <a:spcPts val="1200"/>
              </a:spcAft>
            </a:pPr>
            <a:r>
              <a:rPr lang="en-US" sz="1600" dirty="0"/>
              <a:t>Not specific to plan size</a:t>
            </a:r>
          </a:p>
          <a:p>
            <a:pPr>
              <a:spcBef>
                <a:spcPts val="0"/>
              </a:spcBef>
              <a:spcAft>
                <a:spcPts val="1200"/>
              </a:spcAft>
            </a:pPr>
            <a:r>
              <a:rPr lang="en-US" sz="1600" dirty="0"/>
              <a:t>The more frequent the better</a:t>
            </a:r>
          </a:p>
          <a:p>
            <a:pPr>
              <a:spcBef>
                <a:spcPts val="0"/>
              </a:spcBef>
              <a:spcAft>
                <a:spcPts val="1200"/>
              </a:spcAft>
            </a:pPr>
            <a:r>
              <a:rPr lang="en-US" sz="1600" dirty="0"/>
              <a:t>No less frequently than weekly</a:t>
            </a:r>
          </a:p>
          <a:p>
            <a:pPr>
              <a:spcBef>
                <a:spcPts val="0"/>
              </a:spcBef>
              <a:spcAft>
                <a:spcPts val="1200"/>
              </a:spcAft>
            </a:pPr>
            <a:r>
              <a:rPr lang="en-US" sz="1600" dirty="0"/>
              <a:t>Even if you don’t send a file daily, you should be getting a response file from your vendor daily   </a:t>
            </a:r>
          </a:p>
          <a:p>
            <a:pPr>
              <a:spcBef>
                <a:spcPts val="0"/>
              </a:spcBef>
              <a:spcAft>
                <a:spcPts val="1200"/>
              </a:spcAft>
            </a:pPr>
            <a:r>
              <a:rPr lang="en-US" sz="1600" dirty="0"/>
              <a:t>The data lakes that vendors are using should be updated constantly</a:t>
            </a:r>
          </a:p>
          <a:p>
            <a:pPr>
              <a:spcBef>
                <a:spcPts val="0"/>
              </a:spcBef>
              <a:spcAft>
                <a:spcPts val="1200"/>
              </a:spcAft>
            </a:pPr>
            <a:r>
              <a:rPr lang="en-US" sz="1600" dirty="0"/>
              <a:t>It is critical for vendors to provide all eligibility updates to their customers as frequently as the payer can consume it</a:t>
            </a:r>
          </a:p>
        </p:txBody>
      </p:sp>
      <p:grpSp>
        <p:nvGrpSpPr>
          <p:cNvPr id="24" name="Group 23">
            <a:extLst>
              <a:ext uri="{FF2B5EF4-FFF2-40B4-BE49-F238E27FC236}">
                <a16:creationId xmlns:a16="http://schemas.microsoft.com/office/drawing/2014/main" id="{2EDE683C-995B-40DE-878D-B0DDFADC5E2D}"/>
              </a:ext>
            </a:extLst>
          </p:cNvPr>
          <p:cNvGrpSpPr/>
          <p:nvPr/>
        </p:nvGrpSpPr>
        <p:grpSpPr>
          <a:xfrm>
            <a:off x="10384970" y="-534635"/>
            <a:ext cx="2360645" cy="2292793"/>
            <a:chOff x="7063272" y="-534635"/>
            <a:chExt cx="2360645" cy="2292793"/>
          </a:xfrm>
        </p:grpSpPr>
        <p:grpSp>
          <p:nvGrpSpPr>
            <p:cNvPr id="25" name="Group 24">
              <a:extLst>
                <a:ext uri="{FF2B5EF4-FFF2-40B4-BE49-F238E27FC236}">
                  <a16:creationId xmlns:a16="http://schemas.microsoft.com/office/drawing/2014/main" id="{CD1EC3DD-3F07-4672-B14D-F8015214406D}"/>
                </a:ext>
              </a:extLst>
            </p:cNvPr>
            <p:cNvGrpSpPr/>
            <p:nvPr/>
          </p:nvGrpSpPr>
          <p:grpSpPr>
            <a:xfrm>
              <a:off x="7063272" y="-534635"/>
              <a:ext cx="2360645" cy="2292793"/>
              <a:chOff x="7699247" y="0"/>
              <a:chExt cx="5447586" cy="5291006"/>
            </a:xfrm>
          </p:grpSpPr>
          <p:grpSp>
            <p:nvGrpSpPr>
              <p:cNvPr id="27" name="Group 26">
                <a:extLst>
                  <a:ext uri="{FF2B5EF4-FFF2-40B4-BE49-F238E27FC236}">
                    <a16:creationId xmlns:a16="http://schemas.microsoft.com/office/drawing/2014/main" id="{D73C45EE-CD49-4437-9CF0-2FA97659DCC8}"/>
                  </a:ext>
                </a:extLst>
              </p:cNvPr>
              <p:cNvGrpSpPr/>
              <p:nvPr/>
            </p:nvGrpSpPr>
            <p:grpSpPr>
              <a:xfrm>
                <a:off x="7764564" y="0"/>
                <a:ext cx="5382269" cy="5291006"/>
                <a:chOff x="6904170" y="-1426743"/>
                <a:chExt cx="7980942" cy="7415963"/>
              </a:xfrm>
            </p:grpSpPr>
            <p:grpSp>
              <p:nvGrpSpPr>
                <p:cNvPr id="29" name="Group 28">
                  <a:extLst>
                    <a:ext uri="{FF2B5EF4-FFF2-40B4-BE49-F238E27FC236}">
                      <a16:creationId xmlns:a16="http://schemas.microsoft.com/office/drawing/2014/main" id="{F3BB743E-4079-4FCA-86D7-F1E413D35BB9}"/>
                    </a:ext>
                  </a:extLst>
                </p:cNvPr>
                <p:cNvGrpSpPr/>
                <p:nvPr/>
              </p:nvGrpSpPr>
              <p:grpSpPr>
                <a:xfrm>
                  <a:off x="6904170" y="1437148"/>
                  <a:ext cx="4716315" cy="4552072"/>
                  <a:chOff x="5694803" y="1422400"/>
                  <a:chExt cx="4716315" cy="4552072"/>
                </a:xfrm>
              </p:grpSpPr>
              <p:sp>
                <p:nvSpPr>
                  <p:cNvPr id="32" name="Freeform 32">
                    <a:extLst>
                      <a:ext uri="{FF2B5EF4-FFF2-40B4-BE49-F238E27FC236}">
                        <a16:creationId xmlns:a16="http://schemas.microsoft.com/office/drawing/2014/main" id="{EC487AD5-C866-4130-AEBF-AE966778CDD0}"/>
                      </a:ext>
                    </a:extLst>
                  </p:cNvPr>
                  <p:cNvSpPr/>
                  <p:nvPr/>
                </p:nvSpPr>
                <p:spPr>
                  <a:xfrm>
                    <a:off x="5694803" y="1422402"/>
                    <a:ext cx="4716315" cy="4063646"/>
                  </a:xfrm>
                  <a:custGeom>
                    <a:avLst/>
                    <a:gdLst>
                      <a:gd name="connsiteX0" fmla="*/ 330981 w 4716314"/>
                      <a:gd name="connsiteY0" fmla="*/ 0 h 4063647"/>
                      <a:gd name="connsiteX1" fmla="*/ 3477350 w 4716314"/>
                      <a:gd name="connsiteY1" fmla="*/ 0 h 4063647"/>
                      <a:gd name="connsiteX2" fmla="*/ 3661346 w 4716314"/>
                      <a:gd name="connsiteY2" fmla="*/ 98785 h 4063647"/>
                      <a:gd name="connsiteX3" fmla="*/ 4643533 w 4716314"/>
                      <a:gd name="connsiteY3" fmla="*/ 744541 h 4063647"/>
                      <a:gd name="connsiteX4" fmla="*/ 4716314 w 4716314"/>
                      <a:gd name="connsiteY4" fmla="*/ 802810 h 4063647"/>
                      <a:gd name="connsiteX5" fmla="*/ 4716314 w 4716314"/>
                      <a:gd name="connsiteY5" fmla="*/ 4063647 h 4063647"/>
                      <a:gd name="connsiteX6" fmla="*/ 4625264 w 4716314"/>
                      <a:gd name="connsiteY6" fmla="*/ 4057901 h 4063647"/>
                      <a:gd name="connsiteX7" fmla="*/ 1947064 w 4716314"/>
                      <a:gd name="connsiteY7" fmla="*/ 3127889 h 4063647"/>
                      <a:gd name="connsiteX8" fmla="*/ 174303 w 4716314"/>
                      <a:gd name="connsiteY8" fmla="*/ 1783110 h 4063647"/>
                      <a:gd name="connsiteX9" fmla="*/ 0 w 4716314"/>
                      <a:gd name="connsiteY9" fmla="*/ 1591100 h 4063647"/>
                      <a:gd name="connsiteX10" fmla="*/ 0 w 4716314"/>
                      <a:gd name="connsiteY10" fmla="*/ 330981 h 4063647"/>
                      <a:gd name="connsiteX11" fmla="*/ 330981 w 4716314"/>
                      <a:gd name="connsiteY11" fmla="*/ 0 h 406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16314" h="4063647">
                        <a:moveTo>
                          <a:pt x="330981" y="0"/>
                        </a:moveTo>
                        <a:lnTo>
                          <a:pt x="3477350" y="0"/>
                        </a:lnTo>
                        <a:lnTo>
                          <a:pt x="3661346" y="98785"/>
                        </a:lnTo>
                        <a:cubicBezTo>
                          <a:pt x="4016794" y="299946"/>
                          <a:pt x="4346131" y="517805"/>
                          <a:pt x="4643533" y="744541"/>
                        </a:cubicBezTo>
                        <a:lnTo>
                          <a:pt x="4716314" y="802810"/>
                        </a:lnTo>
                        <a:lnTo>
                          <a:pt x="4716314" y="4063647"/>
                        </a:lnTo>
                        <a:lnTo>
                          <a:pt x="4625264" y="4057901"/>
                        </a:lnTo>
                        <a:cubicBezTo>
                          <a:pt x="3848990" y="3980442"/>
                          <a:pt x="2894925" y="3664319"/>
                          <a:pt x="1947064" y="3127889"/>
                        </a:cubicBezTo>
                        <a:cubicBezTo>
                          <a:pt x="1236169" y="2725567"/>
                          <a:pt x="629714" y="2256454"/>
                          <a:pt x="174303" y="1783110"/>
                        </a:cubicBezTo>
                        <a:lnTo>
                          <a:pt x="0" y="1591100"/>
                        </a:lnTo>
                        <a:lnTo>
                          <a:pt x="0" y="330981"/>
                        </a:lnTo>
                        <a:cubicBezTo>
                          <a:pt x="0" y="148185"/>
                          <a:pt x="148185" y="0"/>
                          <a:pt x="330981" y="0"/>
                        </a:cubicBezTo>
                        <a:close/>
                      </a:path>
                    </a:pathLst>
                  </a:custGeom>
                  <a:solidFill>
                    <a:schemeClr val="tx1">
                      <a:alpha val="90124"/>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dirty="0"/>
                  </a:p>
                </p:txBody>
              </p:sp>
              <p:sp>
                <p:nvSpPr>
                  <p:cNvPr id="33" name="Freeform 33">
                    <a:extLst>
                      <a:ext uri="{FF2B5EF4-FFF2-40B4-BE49-F238E27FC236}">
                        <a16:creationId xmlns:a16="http://schemas.microsoft.com/office/drawing/2014/main" id="{7A595B02-451E-4A63-B1E4-4DE2EBB72AF6}"/>
                      </a:ext>
                    </a:extLst>
                  </p:cNvPr>
                  <p:cNvSpPr/>
                  <p:nvPr/>
                </p:nvSpPr>
                <p:spPr>
                  <a:xfrm>
                    <a:off x="9172153" y="1422400"/>
                    <a:ext cx="1238964" cy="802810"/>
                  </a:xfrm>
                  <a:custGeom>
                    <a:avLst/>
                    <a:gdLst>
                      <a:gd name="connsiteX0" fmla="*/ 0 w 1238964"/>
                      <a:gd name="connsiteY0" fmla="*/ 0 h 802810"/>
                      <a:gd name="connsiteX1" fmla="*/ 907983 w 1238964"/>
                      <a:gd name="connsiteY1" fmla="*/ 0 h 802810"/>
                      <a:gd name="connsiteX2" fmla="*/ 1238964 w 1238964"/>
                      <a:gd name="connsiteY2" fmla="*/ 330981 h 802810"/>
                      <a:gd name="connsiteX3" fmla="*/ 1238964 w 1238964"/>
                      <a:gd name="connsiteY3" fmla="*/ 802810 h 802810"/>
                      <a:gd name="connsiteX4" fmla="*/ 1166183 w 1238964"/>
                      <a:gd name="connsiteY4" fmla="*/ 744541 h 802810"/>
                      <a:gd name="connsiteX5" fmla="*/ 183996 w 1238964"/>
                      <a:gd name="connsiteY5" fmla="*/ 98785 h 802810"/>
                      <a:gd name="connsiteX6" fmla="*/ 0 w 1238964"/>
                      <a:gd name="connsiteY6" fmla="*/ 0 h 80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964" h="802810">
                        <a:moveTo>
                          <a:pt x="0" y="0"/>
                        </a:moveTo>
                        <a:lnTo>
                          <a:pt x="907983" y="0"/>
                        </a:lnTo>
                        <a:cubicBezTo>
                          <a:pt x="1090779" y="0"/>
                          <a:pt x="1238964" y="148185"/>
                          <a:pt x="1238964" y="330981"/>
                        </a:cubicBezTo>
                        <a:lnTo>
                          <a:pt x="1238964" y="802810"/>
                        </a:lnTo>
                        <a:lnTo>
                          <a:pt x="1166183" y="744541"/>
                        </a:lnTo>
                        <a:cubicBezTo>
                          <a:pt x="868781" y="517805"/>
                          <a:pt x="539444" y="299946"/>
                          <a:pt x="183996" y="98785"/>
                        </a:cubicBezTo>
                        <a:lnTo>
                          <a:pt x="0" y="0"/>
                        </a:ln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dirty="0"/>
                  </a:p>
                </p:txBody>
              </p:sp>
              <p:sp>
                <p:nvSpPr>
                  <p:cNvPr id="34" name="Freeform 34">
                    <a:extLst>
                      <a:ext uri="{FF2B5EF4-FFF2-40B4-BE49-F238E27FC236}">
                        <a16:creationId xmlns:a16="http://schemas.microsoft.com/office/drawing/2014/main" id="{02BD53DC-82B3-4673-84AF-2252B35A68D0}"/>
                      </a:ext>
                    </a:extLst>
                  </p:cNvPr>
                  <p:cNvSpPr/>
                  <p:nvPr/>
                </p:nvSpPr>
                <p:spPr>
                  <a:xfrm>
                    <a:off x="5694803" y="3013500"/>
                    <a:ext cx="4716314" cy="2960972"/>
                  </a:xfrm>
                  <a:custGeom>
                    <a:avLst/>
                    <a:gdLst>
                      <a:gd name="connsiteX0" fmla="*/ 0 w 4716314"/>
                      <a:gd name="connsiteY0" fmla="*/ 0 h 2960972"/>
                      <a:gd name="connsiteX1" fmla="*/ 174303 w 4716314"/>
                      <a:gd name="connsiteY1" fmla="*/ 192010 h 2960972"/>
                      <a:gd name="connsiteX2" fmla="*/ 1947064 w 4716314"/>
                      <a:gd name="connsiteY2" fmla="*/ 1536789 h 2960972"/>
                      <a:gd name="connsiteX3" fmla="*/ 4625264 w 4716314"/>
                      <a:gd name="connsiteY3" fmla="*/ 2466801 h 2960972"/>
                      <a:gd name="connsiteX4" fmla="*/ 4716314 w 4716314"/>
                      <a:gd name="connsiteY4" fmla="*/ 2472547 h 2960972"/>
                      <a:gd name="connsiteX5" fmla="*/ 4716314 w 4716314"/>
                      <a:gd name="connsiteY5" fmla="*/ 2629991 h 2960972"/>
                      <a:gd name="connsiteX6" fmla="*/ 4385333 w 4716314"/>
                      <a:gd name="connsiteY6" fmla="*/ 2960972 h 2960972"/>
                      <a:gd name="connsiteX7" fmla="*/ 330981 w 4716314"/>
                      <a:gd name="connsiteY7" fmla="*/ 2960972 h 2960972"/>
                      <a:gd name="connsiteX8" fmla="*/ 0 w 4716314"/>
                      <a:gd name="connsiteY8" fmla="*/ 2629991 h 2960972"/>
                      <a:gd name="connsiteX9" fmla="*/ 0 w 4716314"/>
                      <a:gd name="connsiteY9" fmla="*/ 0 h 29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6314" h="2960972">
                        <a:moveTo>
                          <a:pt x="0" y="0"/>
                        </a:moveTo>
                        <a:lnTo>
                          <a:pt x="174303" y="192010"/>
                        </a:lnTo>
                        <a:cubicBezTo>
                          <a:pt x="629714" y="665354"/>
                          <a:pt x="1236169" y="1134467"/>
                          <a:pt x="1947064" y="1536789"/>
                        </a:cubicBezTo>
                        <a:cubicBezTo>
                          <a:pt x="2894925" y="2073219"/>
                          <a:pt x="3848990" y="2389342"/>
                          <a:pt x="4625264" y="2466801"/>
                        </a:cubicBezTo>
                        <a:lnTo>
                          <a:pt x="4716314" y="2472547"/>
                        </a:lnTo>
                        <a:lnTo>
                          <a:pt x="4716314" y="2629991"/>
                        </a:lnTo>
                        <a:cubicBezTo>
                          <a:pt x="4716314" y="2812787"/>
                          <a:pt x="4568129" y="2960972"/>
                          <a:pt x="4385333" y="2960972"/>
                        </a:cubicBezTo>
                        <a:lnTo>
                          <a:pt x="330981" y="2960972"/>
                        </a:lnTo>
                        <a:cubicBezTo>
                          <a:pt x="148185" y="2960972"/>
                          <a:pt x="0" y="2812787"/>
                          <a:pt x="0" y="2629991"/>
                        </a:cubicBezTo>
                        <a:lnTo>
                          <a:pt x="0" y="0"/>
                        </a:ln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dirty="0"/>
                  </a:p>
                </p:txBody>
              </p:sp>
            </p:grpSp>
            <p:sp>
              <p:nvSpPr>
                <p:cNvPr id="30" name="Arc 29">
                  <a:extLst>
                    <a:ext uri="{FF2B5EF4-FFF2-40B4-BE49-F238E27FC236}">
                      <a16:creationId xmlns:a16="http://schemas.microsoft.com/office/drawing/2014/main" id="{2D4DFE97-8A5F-47A3-B740-088B06808E21}"/>
                    </a:ext>
                  </a:extLst>
                </p:cNvPr>
                <p:cNvSpPr/>
                <p:nvPr/>
              </p:nvSpPr>
              <p:spPr>
                <a:xfrm rot="10424134">
                  <a:off x="6957477" y="-1426743"/>
                  <a:ext cx="7798449" cy="5140713"/>
                </a:xfrm>
                <a:prstGeom prst="arc">
                  <a:avLst>
                    <a:gd name="adj1" fmla="val 15511267"/>
                    <a:gd name="adj2" fmla="val 18497"/>
                  </a:avLst>
                </a:prstGeom>
                <a:ln w="12700">
                  <a:solidFill>
                    <a:schemeClr val="accent1">
                      <a:lumMod val="20000"/>
                      <a:lumOff val="80000"/>
                      <a:alpha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p>
              </p:txBody>
            </p:sp>
            <p:sp>
              <p:nvSpPr>
                <p:cNvPr id="31" name="Arc 30">
                  <a:extLst>
                    <a:ext uri="{FF2B5EF4-FFF2-40B4-BE49-F238E27FC236}">
                      <a16:creationId xmlns:a16="http://schemas.microsoft.com/office/drawing/2014/main" id="{DD441D7D-127E-40E5-B495-4609760C64A7}"/>
                    </a:ext>
                  </a:extLst>
                </p:cNvPr>
                <p:cNvSpPr/>
                <p:nvPr/>
              </p:nvSpPr>
              <p:spPr>
                <a:xfrm rot="10800000">
                  <a:off x="7086663" y="-1072570"/>
                  <a:ext cx="7798449" cy="5140713"/>
                </a:xfrm>
                <a:prstGeom prst="arc">
                  <a:avLst>
                    <a:gd name="adj1" fmla="val 15352715"/>
                    <a:gd name="adj2" fmla="val 18497"/>
                  </a:avLst>
                </a:prstGeom>
                <a:ln w="12700">
                  <a:solidFill>
                    <a:schemeClr val="accent1">
                      <a:lumMod val="20000"/>
                      <a:lumOff val="80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p>
              </p:txBody>
            </p:sp>
          </p:grpSp>
          <p:sp>
            <p:nvSpPr>
              <p:cNvPr id="28" name="Text Placeholder 4">
                <a:extLst>
                  <a:ext uri="{FF2B5EF4-FFF2-40B4-BE49-F238E27FC236}">
                    <a16:creationId xmlns:a16="http://schemas.microsoft.com/office/drawing/2014/main" id="{05B91C78-B19B-4874-9324-DC00AE58F7D2}"/>
                  </a:ext>
                </a:extLst>
              </p:cNvPr>
              <p:cNvSpPr txBox="1">
                <a:spLocks/>
              </p:cNvSpPr>
              <p:nvPr/>
            </p:nvSpPr>
            <p:spPr>
              <a:xfrm>
                <a:off x="7699247" y="4820524"/>
                <a:ext cx="3342181" cy="470482"/>
              </a:xfrm>
              <a:prstGeom prst="rect">
                <a:avLst/>
              </a:prstGeom>
            </p:spPr>
            <p:txBody>
              <a:bodyPr/>
              <a:lstStyle>
                <a:lvl1pPr marL="228584" indent="-228584" algn="l" defTabSz="914334" rtl="0" eaLnBrk="1" latinLnBrk="0" hangingPunct="1">
                  <a:lnSpc>
                    <a:spcPct val="100000"/>
                  </a:lnSpc>
                  <a:spcBef>
                    <a:spcPts val="999"/>
                  </a:spcBef>
                  <a:buFont typeface="Arial"/>
                  <a:buChar char="•"/>
                  <a:defRPr sz="2400" kern="1200">
                    <a:solidFill>
                      <a:schemeClr val="tx1"/>
                    </a:solidFill>
                    <a:latin typeface="Century Gothic" charset="0"/>
                    <a:ea typeface="Century Gothic" charset="0"/>
                    <a:cs typeface="Century Gothic" charset="0"/>
                  </a:defRPr>
                </a:lvl1pPr>
                <a:lvl2pPr marL="685751" indent="-228584" algn="l" defTabSz="914334" rtl="0" eaLnBrk="1" latinLnBrk="0" hangingPunct="1">
                  <a:lnSpc>
                    <a:spcPct val="100000"/>
                  </a:lnSpc>
                  <a:spcBef>
                    <a:spcPts val="500"/>
                  </a:spcBef>
                  <a:buFont typeface=".AppleSystemUIFont" charset="-120"/>
                  <a:buChar char="–"/>
                  <a:defRPr sz="2400" kern="1200">
                    <a:solidFill>
                      <a:schemeClr val="tx1"/>
                    </a:solidFill>
                    <a:latin typeface="Century Gothic" charset="0"/>
                    <a:ea typeface="Century Gothic" charset="0"/>
                    <a:cs typeface="Century Gothic" charset="0"/>
                  </a:defRPr>
                </a:lvl2pPr>
                <a:lvl3pPr marL="1142918" indent="-228584" algn="l" defTabSz="914334" rtl="0" eaLnBrk="1" latinLnBrk="0" hangingPunct="1">
                  <a:lnSpc>
                    <a:spcPct val="100000"/>
                  </a:lnSpc>
                  <a:spcBef>
                    <a:spcPts val="500"/>
                  </a:spcBef>
                  <a:buFont typeface="Courier New" charset="0"/>
                  <a:buChar char="o"/>
                  <a:defRPr sz="2000" kern="1200">
                    <a:solidFill>
                      <a:schemeClr val="tx1"/>
                    </a:solidFill>
                    <a:latin typeface="Century Gothic" charset="0"/>
                    <a:ea typeface="Century Gothic" charset="0"/>
                    <a:cs typeface="Century Gothic" charset="0"/>
                  </a:defRPr>
                </a:lvl3pPr>
                <a:lvl4pPr marL="1600084" indent="-228584" algn="l" defTabSz="914334" rtl="0" eaLnBrk="1" latinLnBrk="0" hangingPunct="1">
                  <a:lnSpc>
                    <a:spcPct val="100000"/>
                  </a:lnSpc>
                  <a:spcBef>
                    <a:spcPts val="500"/>
                  </a:spcBef>
                  <a:buFont typeface="Wingdings" charset="2"/>
                  <a:buChar char="§"/>
                  <a:defRPr sz="1800" kern="1200">
                    <a:solidFill>
                      <a:schemeClr val="tx1"/>
                    </a:solidFill>
                    <a:latin typeface="Century Gothic" charset="0"/>
                    <a:ea typeface="Century Gothic" charset="0"/>
                    <a:cs typeface="Century Gothic" charset="0"/>
                  </a:defRPr>
                </a:lvl4pPr>
                <a:lvl5pPr marL="2114417" indent="-285750" algn="l" defTabSz="914334" rtl="0" eaLnBrk="1" latinLnBrk="0" hangingPunct="1">
                  <a:lnSpc>
                    <a:spcPct val="100000"/>
                  </a:lnSpc>
                  <a:spcBef>
                    <a:spcPts val="500"/>
                  </a:spcBef>
                  <a:buSzPct val="100000"/>
                  <a:buFont typeface="Wingdings" charset="2"/>
                  <a:buChar char="v"/>
                  <a:defRPr sz="1800" kern="1200">
                    <a:solidFill>
                      <a:schemeClr val="tx1"/>
                    </a:solidFill>
                    <a:latin typeface="Century Gothic" charset="0"/>
                    <a:ea typeface="Century Gothic" charset="0"/>
                    <a:cs typeface="Century Gothic" charset="0"/>
                  </a:defRPr>
                </a:lvl5pPr>
                <a:lvl6pPr marL="2514418"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586"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753"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5919"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1000" dirty="0">
                    <a:solidFill>
                      <a:schemeClr val="bg1"/>
                    </a:solidFill>
                  </a:rPr>
                  <a:t>ADAIR GALSTER</a:t>
                </a:r>
              </a:p>
            </p:txBody>
          </p:sp>
        </p:grpSp>
        <p:pic>
          <p:nvPicPr>
            <p:cNvPr id="26" name="Picture Placeholder 8" descr="A person smiling for the camera&#10;&#10;Description automatically generated with medium confidence">
              <a:extLst>
                <a:ext uri="{FF2B5EF4-FFF2-40B4-BE49-F238E27FC236}">
                  <a16:creationId xmlns:a16="http://schemas.microsoft.com/office/drawing/2014/main" id="{97D95C04-590E-44CD-9DDB-DE788AF1D797}"/>
                </a:ext>
              </a:extLst>
            </p:cNvPr>
            <p:cNvPicPr>
              <a:picLocks noChangeAspect="1"/>
            </p:cNvPicPr>
            <p:nvPr/>
          </p:nvPicPr>
          <p:blipFill>
            <a:blip r:embed="rId2"/>
            <a:srcRect l="21493" r="21493"/>
            <a:stretch>
              <a:fillRect/>
            </a:stretch>
          </p:blipFill>
          <p:spPr>
            <a:xfrm>
              <a:off x="7297594" y="424224"/>
              <a:ext cx="949064" cy="1109482"/>
            </a:xfrm>
            <a:prstGeom prst="rect">
              <a:avLst/>
            </a:prstGeom>
          </p:spPr>
        </p:pic>
      </p:grpSp>
    </p:spTree>
    <p:extLst>
      <p:ext uri="{BB962C8B-B14F-4D97-AF65-F5344CB8AC3E}">
        <p14:creationId xmlns:p14="http://schemas.microsoft.com/office/powerpoint/2010/main" val="1452598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ED347-E77C-4C26-AA07-5377D6CB7B9B}"/>
              </a:ext>
            </a:extLst>
          </p:cNvPr>
          <p:cNvSpPr>
            <a:spLocks noGrp="1"/>
          </p:cNvSpPr>
          <p:nvPr>
            <p:ph type="title"/>
          </p:nvPr>
        </p:nvSpPr>
        <p:spPr>
          <a:xfrm>
            <a:off x="426720" y="365129"/>
            <a:ext cx="9944399" cy="1325563"/>
          </a:xfrm>
        </p:spPr>
        <p:txBody>
          <a:bodyPr>
            <a:normAutofit/>
          </a:bodyPr>
          <a:lstStyle/>
          <a:p>
            <a:r>
              <a:rPr lang="en-US" sz="2800" dirty="0"/>
              <a:t>5. Do you see many retro eligibility changes in the industry that impact coordination of benefits? </a:t>
            </a:r>
          </a:p>
        </p:txBody>
      </p:sp>
      <p:sp>
        <p:nvSpPr>
          <p:cNvPr id="3" name="Content Placeholder 2">
            <a:extLst>
              <a:ext uri="{FF2B5EF4-FFF2-40B4-BE49-F238E27FC236}">
                <a16:creationId xmlns:a16="http://schemas.microsoft.com/office/drawing/2014/main" id="{830EE91D-A43B-4E4B-AF3C-DEA13F8BE597}"/>
              </a:ext>
            </a:extLst>
          </p:cNvPr>
          <p:cNvSpPr>
            <a:spLocks noGrp="1"/>
          </p:cNvSpPr>
          <p:nvPr>
            <p:ph idx="1"/>
          </p:nvPr>
        </p:nvSpPr>
        <p:spPr>
          <a:xfrm>
            <a:off x="426721" y="1758158"/>
            <a:ext cx="9909976" cy="4374290"/>
          </a:xfrm>
        </p:spPr>
        <p:txBody>
          <a:bodyPr>
            <a:noAutofit/>
          </a:bodyPr>
          <a:lstStyle/>
          <a:p>
            <a:pPr>
              <a:spcBef>
                <a:spcPts val="0"/>
              </a:spcBef>
              <a:spcAft>
                <a:spcPts val="1200"/>
              </a:spcAft>
            </a:pPr>
            <a:r>
              <a:rPr lang="en-US" sz="1600" dirty="0"/>
              <a:t>Yes. Retro term over payments were a big thing 10 to 15 years ago, and they still occur. </a:t>
            </a:r>
          </a:p>
          <a:p>
            <a:pPr>
              <a:spcBef>
                <a:spcPts val="0"/>
              </a:spcBef>
              <a:spcAft>
                <a:spcPts val="1200"/>
              </a:spcAft>
            </a:pPr>
            <a:r>
              <a:rPr lang="en-US" sz="1600" dirty="0"/>
              <a:t>Plans don't control how frequently an employer group provides updated eligibility coverage information on their employees</a:t>
            </a:r>
          </a:p>
          <a:p>
            <a:pPr>
              <a:spcBef>
                <a:spcPts val="0"/>
              </a:spcBef>
              <a:spcAft>
                <a:spcPts val="1200"/>
              </a:spcAft>
            </a:pPr>
            <a:r>
              <a:rPr lang="en-US" sz="1600" dirty="0"/>
              <a:t>Many times, there can be a delay of a month or two in some of those eligibility changes happening, and that's where the term </a:t>
            </a:r>
            <a:r>
              <a:rPr lang="en-US" sz="1600" i="1" dirty="0"/>
              <a:t>retro over payments</a:t>
            </a:r>
            <a:r>
              <a:rPr lang="en-US" sz="1600" dirty="0"/>
              <a:t> comes from </a:t>
            </a:r>
          </a:p>
          <a:p>
            <a:pPr>
              <a:spcBef>
                <a:spcPts val="0"/>
              </a:spcBef>
            </a:pPr>
            <a:r>
              <a:rPr lang="en-US" sz="1600" dirty="0"/>
              <a:t>It also happens with coordination of benefits</a:t>
            </a:r>
          </a:p>
          <a:p>
            <a:pPr lvl="1">
              <a:spcBef>
                <a:spcPts val="0"/>
              </a:spcBef>
              <a:spcAft>
                <a:spcPts val="1200"/>
              </a:spcAft>
            </a:pPr>
            <a:r>
              <a:rPr lang="en-US" sz="1400" dirty="0"/>
              <a:t>Employers not providing updated information is a similar pain point.</a:t>
            </a:r>
          </a:p>
          <a:p>
            <a:pPr>
              <a:spcBef>
                <a:spcPts val="0"/>
              </a:spcBef>
            </a:pPr>
            <a:r>
              <a:rPr lang="en-US" sz="1600" dirty="0"/>
              <a:t>Thus, there will always be a need for retrospective or post-pay coordination of benefits</a:t>
            </a:r>
          </a:p>
          <a:p>
            <a:pPr lvl="1">
              <a:spcBef>
                <a:spcPts val="0"/>
              </a:spcBef>
            </a:pPr>
            <a:r>
              <a:rPr lang="en-US" sz="1400" dirty="0"/>
              <a:t>Identify those claims where there was other primary cover coverage. </a:t>
            </a:r>
          </a:p>
          <a:p>
            <a:pPr lvl="1">
              <a:spcBef>
                <a:spcPts val="0"/>
              </a:spcBef>
              <a:spcAft>
                <a:spcPts val="1200"/>
              </a:spcAft>
            </a:pPr>
            <a:r>
              <a:rPr lang="en-US" sz="1400" dirty="0"/>
              <a:t>Go out and recover those dollars from the provider so they can get reimbursed by the appropriate primary insurer.</a:t>
            </a:r>
          </a:p>
        </p:txBody>
      </p:sp>
      <p:grpSp>
        <p:nvGrpSpPr>
          <p:cNvPr id="15" name="Group 14">
            <a:extLst>
              <a:ext uri="{FF2B5EF4-FFF2-40B4-BE49-F238E27FC236}">
                <a16:creationId xmlns:a16="http://schemas.microsoft.com/office/drawing/2014/main" id="{885CEC27-A4AE-4F1E-8B0B-F42203B3AE72}"/>
              </a:ext>
            </a:extLst>
          </p:cNvPr>
          <p:cNvGrpSpPr/>
          <p:nvPr/>
        </p:nvGrpSpPr>
        <p:grpSpPr>
          <a:xfrm>
            <a:off x="10384970" y="-534635"/>
            <a:ext cx="2360645" cy="2292793"/>
            <a:chOff x="7699247" y="0"/>
            <a:chExt cx="5447586" cy="5291006"/>
          </a:xfrm>
        </p:grpSpPr>
        <p:grpSp>
          <p:nvGrpSpPr>
            <p:cNvPr id="16" name="Group 15">
              <a:extLst>
                <a:ext uri="{FF2B5EF4-FFF2-40B4-BE49-F238E27FC236}">
                  <a16:creationId xmlns:a16="http://schemas.microsoft.com/office/drawing/2014/main" id="{A3A4D08A-57D0-43AC-A07F-B1C636323703}"/>
                </a:ext>
              </a:extLst>
            </p:cNvPr>
            <p:cNvGrpSpPr/>
            <p:nvPr/>
          </p:nvGrpSpPr>
          <p:grpSpPr>
            <a:xfrm>
              <a:off x="7764564" y="0"/>
              <a:ext cx="5382269" cy="5291006"/>
              <a:chOff x="6904170" y="-1426743"/>
              <a:chExt cx="7980942" cy="7415963"/>
            </a:xfrm>
          </p:grpSpPr>
          <p:grpSp>
            <p:nvGrpSpPr>
              <p:cNvPr id="19" name="Group 18">
                <a:extLst>
                  <a:ext uri="{FF2B5EF4-FFF2-40B4-BE49-F238E27FC236}">
                    <a16:creationId xmlns:a16="http://schemas.microsoft.com/office/drawing/2014/main" id="{44117795-4A98-4C41-9963-D07D56495E59}"/>
                  </a:ext>
                </a:extLst>
              </p:cNvPr>
              <p:cNvGrpSpPr/>
              <p:nvPr/>
            </p:nvGrpSpPr>
            <p:grpSpPr>
              <a:xfrm>
                <a:off x="6904170" y="1437148"/>
                <a:ext cx="4716315" cy="4552072"/>
                <a:chOff x="5694803" y="1422400"/>
                <a:chExt cx="4716315" cy="4552072"/>
              </a:xfrm>
            </p:grpSpPr>
            <p:sp>
              <p:nvSpPr>
                <p:cNvPr id="22" name="Freeform 32">
                  <a:extLst>
                    <a:ext uri="{FF2B5EF4-FFF2-40B4-BE49-F238E27FC236}">
                      <a16:creationId xmlns:a16="http://schemas.microsoft.com/office/drawing/2014/main" id="{5A01DD2E-8CEA-4837-BC19-93AF4DCA3B9E}"/>
                    </a:ext>
                  </a:extLst>
                </p:cNvPr>
                <p:cNvSpPr/>
                <p:nvPr/>
              </p:nvSpPr>
              <p:spPr>
                <a:xfrm>
                  <a:off x="5694803" y="1422402"/>
                  <a:ext cx="4716315" cy="4063646"/>
                </a:xfrm>
                <a:custGeom>
                  <a:avLst/>
                  <a:gdLst>
                    <a:gd name="connsiteX0" fmla="*/ 330981 w 4716314"/>
                    <a:gd name="connsiteY0" fmla="*/ 0 h 4063647"/>
                    <a:gd name="connsiteX1" fmla="*/ 3477350 w 4716314"/>
                    <a:gd name="connsiteY1" fmla="*/ 0 h 4063647"/>
                    <a:gd name="connsiteX2" fmla="*/ 3661346 w 4716314"/>
                    <a:gd name="connsiteY2" fmla="*/ 98785 h 4063647"/>
                    <a:gd name="connsiteX3" fmla="*/ 4643533 w 4716314"/>
                    <a:gd name="connsiteY3" fmla="*/ 744541 h 4063647"/>
                    <a:gd name="connsiteX4" fmla="*/ 4716314 w 4716314"/>
                    <a:gd name="connsiteY4" fmla="*/ 802810 h 4063647"/>
                    <a:gd name="connsiteX5" fmla="*/ 4716314 w 4716314"/>
                    <a:gd name="connsiteY5" fmla="*/ 4063647 h 4063647"/>
                    <a:gd name="connsiteX6" fmla="*/ 4625264 w 4716314"/>
                    <a:gd name="connsiteY6" fmla="*/ 4057901 h 4063647"/>
                    <a:gd name="connsiteX7" fmla="*/ 1947064 w 4716314"/>
                    <a:gd name="connsiteY7" fmla="*/ 3127889 h 4063647"/>
                    <a:gd name="connsiteX8" fmla="*/ 174303 w 4716314"/>
                    <a:gd name="connsiteY8" fmla="*/ 1783110 h 4063647"/>
                    <a:gd name="connsiteX9" fmla="*/ 0 w 4716314"/>
                    <a:gd name="connsiteY9" fmla="*/ 1591100 h 4063647"/>
                    <a:gd name="connsiteX10" fmla="*/ 0 w 4716314"/>
                    <a:gd name="connsiteY10" fmla="*/ 330981 h 4063647"/>
                    <a:gd name="connsiteX11" fmla="*/ 330981 w 4716314"/>
                    <a:gd name="connsiteY11" fmla="*/ 0 h 406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16314" h="4063647">
                      <a:moveTo>
                        <a:pt x="330981" y="0"/>
                      </a:moveTo>
                      <a:lnTo>
                        <a:pt x="3477350" y="0"/>
                      </a:lnTo>
                      <a:lnTo>
                        <a:pt x="3661346" y="98785"/>
                      </a:lnTo>
                      <a:cubicBezTo>
                        <a:pt x="4016794" y="299946"/>
                        <a:pt x="4346131" y="517805"/>
                        <a:pt x="4643533" y="744541"/>
                      </a:cubicBezTo>
                      <a:lnTo>
                        <a:pt x="4716314" y="802810"/>
                      </a:lnTo>
                      <a:lnTo>
                        <a:pt x="4716314" y="4063647"/>
                      </a:lnTo>
                      <a:lnTo>
                        <a:pt x="4625264" y="4057901"/>
                      </a:lnTo>
                      <a:cubicBezTo>
                        <a:pt x="3848990" y="3980442"/>
                        <a:pt x="2894925" y="3664319"/>
                        <a:pt x="1947064" y="3127889"/>
                      </a:cubicBezTo>
                      <a:cubicBezTo>
                        <a:pt x="1236169" y="2725567"/>
                        <a:pt x="629714" y="2256454"/>
                        <a:pt x="174303" y="1783110"/>
                      </a:cubicBezTo>
                      <a:lnTo>
                        <a:pt x="0" y="1591100"/>
                      </a:lnTo>
                      <a:lnTo>
                        <a:pt x="0" y="330981"/>
                      </a:lnTo>
                      <a:cubicBezTo>
                        <a:pt x="0" y="148185"/>
                        <a:pt x="148185" y="0"/>
                        <a:pt x="330981" y="0"/>
                      </a:cubicBezTo>
                      <a:close/>
                    </a:path>
                  </a:pathLst>
                </a:custGeom>
                <a:solidFill>
                  <a:schemeClr val="tx1">
                    <a:alpha val="90124"/>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dirty="0"/>
                </a:p>
              </p:txBody>
            </p:sp>
            <p:sp>
              <p:nvSpPr>
                <p:cNvPr id="23" name="Freeform 33">
                  <a:extLst>
                    <a:ext uri="{FF2B5EF4-FFF2-40B4-BE49-F238E27FC236}">
                      <a16:creationId xmlns:a16="http://schemas.microsoft.com/office/drawing/2014/main" id="{1AB5FB44-2383-46E3-AA12-AF330F920A26}"/>
                    </a:ext>
                  </a:extLst>
                </p:cNvPr>
                <p:cNvSpPr/>
                <p:nvPr/>
              </p:nvSpPr>
              <p:spPr>
                <a:xfrm>
                  <a:off x="9172153" y="1422400"/>
                  <a:ext cx="1238964" cy="802810"/>
                </a:xfrm>
                <a:custGeom>
                  <a:avLst/>
                  <a:gdLst>
                    <a:gd name="connsiteX0" fmla="*/ 0 w 1238964"/>
                    <a:gd name="connsiteY0" fmla="*/ 0 h 802810"/>
                    <a:gd name="connsiteX1" fmla="*/ 907983 w 1238964"/>
                    <a:gd name="connsiteY1" fmla="*/ 0 h 802810"/>
                    <a:gd name="connsiteX2" fmla="*/ 1238964 w 1238964"/>
                    <a:gd name="connsiteY2" fmla="*/ 330981 h 802810"/>
                    <a:gd name="connsiteX3" fmla="*/ 1238964 w 1238964"/>
                    <a:gd name="connsiteY3" fmla="*/ 802810 h 802810"/>
                    <a:gd name="connsiteX4" fmla="*/ 1166183 w 1238964"/>
                    <a:gd name="connsiteY4" fmla="*/ 744541 h 802810"/>
                    <a:gd name="connsiteX5" fmla="*/ 183996 w 1238964"/>
                    <a:gd name="connsiteY5" fmla="*/ 98785 h 802810"/>
                    <a:gd name="connsiteX6" fmla="*/ 0 w 1238964"/>
                    <a:gd name="connsiteY6" fmla="*/ 0 h 80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964" h="802810">
                      <a:moveTo>
                        <a:pt x="0" y="0"/>
                      </a:moveTo>
                      <a:lnTo>
                        <a:pt x="907983" y="0"/>
                      </a:lnTo>
                      <a:cubicBezTo>
                        <a:pt x="1090779" y="0"/>
                        <a:pt x="1238964" y="148185"/>
                        <a:pt x="1238964" y="330981"/>
                      </a:cubicBezTo>
                      <a:lnTo>
                        <a:pt x="1238964" y="802810"/>
                      </a:lnTo>
                      <a:lnTo>
                        <a:pt x="1166183" y="744541"/>
                      </a:lnTo>
                      <a:cubicBezTo>
                        <a:pt x="868781" y="517805"/>
                        <a:pt x="539444" y="299946"/>
                        <a:pt x="183996" y="98785"/>
                      </a:cubicBezTo>
                      <a:lnTo>
                        <a:pt x="0" y="0"/>
                      </a:ln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dirty="0"/>
                </a:p>
              </p:txBody>
            </p:sp>
            <p:sp>
              <p:nvSpPr>
                <p:cNvPr id="35" name="Freeform 34">
                  <a:extLst>
                    <a:ext uri="{FF2B5EF4-FFF2-40B4-BE49-F238E27FC236}">
                      <a16:creationId xmlns:a16="http://schemas.microsoft.com/office/drawing/2014/main" id="{180B11DC-20CD-465E-B05E-F0F66E92462D}"/>
                    </a:ext>
                  </a:extLst>
                </p:cNvPr>
                <p:cNvSpPr/>
                <p:nvPr/>
              </p:nvSpPr>
              <p:spPr>
                <a:xfrm>
                  <a:off x="5694803" y="3013500"/>
                  <a:ext cx="4716314" cy="2960972"/>
                </a:xfrm>
                <a:custGeom>
                  <a:avLst/>
                  <a:gdLst>
                    <a:gd name="connsiteX0" fmla="*/ 0 w 4716314"/>
                    <a:gd name="connsiteY0" fmla="*/ 0 h 2960972"/>
                    <a:gd name="connsiteX1" fmla="*/ 174303 w 4716314"/>
                    <a:gd name="connsiteY1" fmla="*/ 192010 h 2960972"/>
                    <a:gd name="connsiteX2" fmla="*/ 1947064 w 4716314"/>
                    <a:gd name="connsiteY2" fmla="*/ 1536789 h 2960972"/>
                    <a:gd name="connsiteX3" fmla="*/ 4625264 w 4716314"/>
                    <a:gd name="connsiteY3" fmla="*/ 2466801 h 2960972"/>
                    <a:gd name="connsiteX4" fmla="*/ 4716314 w 4716314"/>
                    <a:gd name="connsiteY4" fmla="*/ 2472547 h 2960972"/>
                    <a:gd name="connsiteX5" fmla="*/ 4716314 w 4716314"/>
                    <a:gd name="connsiteY5" fmla="*/ 2629991 h 2960972"/>
                    <a:gd name="connsiteX6" fmla="*/ 4385333 w 4716314"/>
                    <a:gd name="connsiteY6" fmla="*/ 2960972 h 2960972"/>
                    <a:gd name="connsiteX7" fmla="*/ 330981 w 4716314"/>
                    <a:gd name="connsiteY7" fmla="*/ 2960972 h 2960972"/>
                    <a:gd name="connsiteX8" fmla="*/ 0 w 4716314"/>
                    <a:gd name="connsiteY8" fmla="*/ 2629991 h 2960972"/>
                    <a:gd name="connsiteX9" fmla="*/ 0 w 4716314"/>
                    <a:gd name="connsiteY9" fmla="*/ 0 h 29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6314" h="2960972">
                      <a:moveTo>
                        <a:pt x="0" y="0"/>
                      </a:moveTo>
                      <a:lnTo>
                        <a:pt x="174303" y="192010"/>
                      </a:lnTo>
                      <a:cubicBezTo>
                        <a:pt x="629714" y="665354"/>
                        <a:pt x="1236169" y="1134467"/>
                        <a:pt x="1947064" y="1536789"/>
                      </a:cubicBezTo>
                      <a:cubicBezTo>
                        <a:pt x="2894925" y="2073219"/>
                        <a:pt x="3848990" y="2389342"/>
                        <a:pt x="4625264" y="2466801"/>
                      </a:cubicBezTo>
                      <a:lnTo>
                        <a:pt x="4716314" y="2472547"/>
                      </a:lnTo>
                      <a:lnTo>
                        <a:pt x="4716314" y="2629991"/>
                      </a:lnTo>
                      <a:cubicBezTo>
                        <a:pt x="4716314" y="2812787"/>
                        <a:pt x="4568129" y="2960972"/>
                        <a:pt x="4385333" y="2960972"/>
                      </a:cubicBezTo>
                      <a:lnTo>
                        <a:pt x="330981" y="2960972"/>
                      </a:lnTo>
                      <a:cubicBezTo>
                        <a:pt x="148185" y="2960972"/>
                        <a:pt x="0" y="2812787"/>
                        <a:pt x="0" y="2629991"/>
                      </a:cubicBezTo>
                      <a:lnTo>
                        <a:pt x="0" y="0"/>
                      </a:ln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dirty="0"/>
                </a:p>
              </p:txBody>
            </p:sp>
          </p:grpSp>
          <p:sp>
            <p:nvSpPr>
              <p:cNvPr id="20" name="Arc 19">
                <a:extLst>
                  <a:ext uri="{FF2B5EF4-FFF2-40B4-BE49-F238E27FC236}">
                    <a16:creationId xmlns:a16="http://schemas.microsoft.com/office/drawing/2014/main" id="{B7C1259C-079A-4906-8F19-827999DD53D7}"/>
                  </a:ext>
                </a:extLst>
              </p:cNvPr>
              <p:cNvSpPr/>
              <p:nvPr/>
            </p:nvSpPr>
            <p:spPr>
              <a:xfrm rot="10424134">
                <a:off x="6957477" y="-1426743"/>
                <a:ext cx="7798449" cy="5140713"/>
              </a:xfrm>
              <a:prstGeom prst="arc">
                <a:avLst>
                  <a:gd name="adj1" fmla="val 15511267"/>
                  <a:gd name="adj2" fmla="val 18497"/>
                </a:avLst>
              </a:prstGeom>
              <a:ln w="12700">
                <a:solidFill>
                  <a:schemeClr val="accent1">
                    <a:lumMod val="20000"/>
                    <a:lumOff val="80000"/>
                    <a:alpha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p>
            </p:txBody>
          </p:sp>
          <p:sp>
            <p:nvSpPr>
              <p:cNvPr id="21" name="Arc 20">
                <a:extLst>
                  <a:ext uri="{FF2B5EF4-FFF2-40B4-BE49-F238E27FC236}">
                    <a16:creationId xmlns:a16="http://schemas.microsoft.com/office/drawing/2014/main" id="{D9B1EFF1-201E-4CAD-82F7-C2B16FB11A49}"/>
                  </a:ext>
                </a:extLst>
              </p:cNvPr>
              <p:cNvSpPr/>
              <p:nvPr/>
            </p:nvSpPr>
            <p:spPr>
              <a:xfrm rot="10800000">
                <a:off x="7086663" y="-1072570"/>
                <a:ext cx="7798449" cy="5140713"/>
              </a:xfrm>
              <a:prstGeom prst="arc">
                <a:avLst>
                  <a:gd name="adj1" fmla="val 15352715"/>
                  <a:gd name="adj2" fmla="val 18497"/>
                </a:avLst>
              </a:prstGeom>
              <a:ln w="12700">
                <a:solidFill>
                  <a:schemeClr val="accent1">
                    <a:lumMod val="20000"/>
                    <a:lumOff val="80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p>
            </p:txBody>
          </p:sp>
        </p:grpSp>
        <p:sp>
          <p:nvSpPr>
            <p:cNvPr id="17" name="Text Placeholder 4">
              <a:extLst>
                <a:ext uri="{FF2B5EF4-FFF2-40B4-BE49-F238E27FC236}">
                  <a16:creationId xmlns:a16="http://schemas.microsoft.com/office/drawing/2014/main" id="{4A64F7FD-CA95-4A4B-BBD9-9F38693359A7}"/>
                </a:ext>
              </a:extLst>
            </p:cNvPr>
            <p:cNvSpPr txBox="1">
              <a:spLocks/>
            </p:cNvSpPr>
            <p:nvPr/>
          </p:nvSpPr>
          <p:spPr>
            <a:xfrm>
              <a:off x="7699247" y="4820524"/>
              <a:ext cx="3342181" cy="470482"/>
            </a:xfrm>
            <a:prstGeom prst="rect">
              <a:avLst/>
            </a:prstGeom>
          </p:spPr>
          <p:txBody>
            <a:bodyPr/>
            <a:lstStyle>
              <a:lvl1pPr marL="228584" indent="-228584" algn="l" defTabSz="914334" rtl="0" eaLnBrk="1" latinLnBrk="0" hangingPunct="1">
                <a:lnSpc>
                  <a:spcPct val="100000"/>
                </a:lnSpc>
                <a:spcBef>
                  <a:spcPts val="999"/>
                </a:spcBef>
                <a:buFont typeface="Arial"/>
                <a:buChar char="•"/>
                <a:defRPr sz="2400" kern="1200">
                  <a:solidFill>
                    <a:schemeClr val="tx1"/>
                  </a:solidFill>
                  <a:latin typeface="Century Gothic" charset="0"/>
                  <a:ea typeface="Century Gothic" charset="0"/>
                  <a:cs typeface="Century Gothic" charset="0"/>
                </a:defRPr>
              </a:lvl1pPr>
              <a:lvl2pPr marL="685751" indent="-228584" algn="l" defTabSz="914334" rtl="0" eaLnBrk="1" latinLnBrk="0" hangingPunct="1">
                <a:lnSpc>
                  <a:spcPct val="100000"/>
                </a:lnSpc>
                <a:spcBef>
                  <a:spcPts val="500"/>
                </a:spcBef>
                <a:buFont typeface=".AppleSystemUIFont" charset="-120"/>
                <a:buChar char="–"/>
                <a:defRPr sz="2400" kern="1200">
                  <a:solidFill>
                    <a:schemeClr val="tx1"/>
                  </a:solidFill>
                  <a:latin typeface="Century Gothic" charset="0"/>
                  <a:ea typeface="Century Gothic" charset="0"/>
                  <a:cs typeface="Century Gothic" charset="0"/>
                </a:defRPr>
              </a:lvl2pPr>
              <a:lvl3pPr marL="1142918" indent="-228584" algn="l" defTabSz="914334" rtl="0" eaLnBrk="1" latinLnBrk="0" hangingPunct="1">
                <a:lnSpc>
                  <a:spcPct val="100000"/>
                </a:lnSpc>
                <a:spcBef>
                  <a:spcPts val="500"/>
                </a:spcBef>
                <a:buFont typeface="Courier New" charset="0"/>
                <a:buChar char="o"/>
                <a:defRPr sz="2000" kern="1200">
                  <a:solidFill>
                    <a:schemeClr val="tx1"/>
                  </a:solidFill>
                  <a:latin typeface="Century Gothic" charset="0"/>
                  <a:ea typeface="Century Gothic" charset="0"/>
                  <a:cs typeface="Century Gothic" charset="0"/>
                </a:defRPr>
              </a:lvl3pPr>
              <a:lvl4pPr marL="1600084" indent="-228584" algn="l" defTabSz="914334" rtl="0" eaLnBrk="1" latinLnBrk="0" hangingPunct="1">
                <a:lnSpc>
                  <a:spcPct val="100000"/>
                </a:lnSpc>
                <a:spcBef>
                  <a:spcPts val="500"/>
                </a:spcBef>
                <a:buFont typeface="Wingdings" charset="2"/>
                <a:buChar char="§"/>
                <a:defRPr sz="1800" kern="1200">
                  <a:solidFill>
                    <a:schemeClr val="tx1"/>
                  </a:solidFill>
                  <a:latin typeface="Century Gothic" charset="0"/>
                  <a:ea typeface="Century Gothic" charset="0"/>
                  <a:cs typeface="Century Gothic" charset="0"/>
                </a:defRPr>
              </a:lvl4pPr>
              <a:lvl5pPr marL="2114417" indent="-285750" algn="l" defTabSz="914334" rtl="0" eaLnBrk="1" latinLnBrk="0" hangingPunct="1">
                <a:lnSpc>
                  <a:spcPct val="100000"/>
                </a:lnSpc>
                <a:spcBef>
                  <a:spcPts val="500"/>
                </a:spcBef>
                <a:buSzPct val="100000"/>
                <a:buFont typeface="Wingdings" charset="2"/>
                <a:buChar char="v"/>
                <a:defRPr sz="1800" kern="1200">
                  <a:solidFill>
                    <a:schemeClr val="tx1"/>
                  </a:solidFill>
                  <a:latin typeface="Century Gothic" charset="0"/>
                  <a:ea typeface="Century Gothic" charset="0"/>
                  <a:cs typeface="Century Gothic" charset="0"/>
                </a:defRPr>
              </a:lvl5pPr>
              <a:lvl6pPr marL="2514418"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586"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753"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5919"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1000" dirty="0">
                  <a:solidFill>
                    <a:schemeClr val="bg1"/>
                  </a:solidFill>
                </a:rPr>
                <a:t>PETE TITAS</a:t>
              </a:r>
            </a:p>
          </p:txBody>
        </p:sp>
        <p:pic>
          <p:nvPicPr>
            <p:cNvPr id="18" name="Picture Placeholder 11">
              <a:extLst>
                <a:ext uri="{FF2B5EF4-FFF2-40B4-BE49-F238E27FC236}">
                  <a16:creationId xmlns:a16="http://schemas.microsoft.com/office/drawing/2014/main" id="{64927617-CA86-4AC7-A945-4DE42C4E2C02}"/>
                </a:ext>
              </a:extLst>
            </p:cNvPr>
            <p:cNvPicPr>
              <a:picLocks noChangeAspect="1"/>
            </p:cNvPicPr>
            <p:nvPr/>
          </p:nvPicPr>
          <p:blipFill>
            <a:blip r:embed="rId2"/>
            <a:srcRect t="73" b="73"/>
            <a:stretch/>
          </p:blipFill>
          <p:spPr>
            <a:xfrm>
              <a:off x="8255010" y="2160587"/>
              <a:ext cx="2190127" cy="2560319"/>
            </a:xfrm>
            <a:prstGeom prst="rect">
              <a:avLst/>
            </a:prstGeom>
          </p:spPr>
        </p:pic>
      </p:grpSp>
    </p:spTree>
    <p:extLst>
      <p:ext uri="{BB962C8B-B14F-4D97-AF65-F5344CB8AC3E}">
        <p14:creationId xmlns:p14="http://schemas.microsoft.com/office/powerpoint/2010/main" val="3675218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ED347-E77C-4C26-AA07-5377D6CB7B9B}"/>
              </a:ext>
            </a:extLst>
          </p:cNvPr>
          <p:cNvSpPr>
            <a:spLocks noGrp="1"/>
          </p:cNvSpPr>
          <p:nvPr>
            <p:ph type="title"/>
          </p:nvPr>
        </p:nvSpPr>
        <p:spPr>
          <a:xfrm>
            <a:off x="426720" y="365129"/>
            <a:ext cx="9944399" cy="1325563"/>
          </a:xfrm>
        </p:spPr>
        <p:txBody>
          <a:bodyPr>
            <a:normAutofit/>
          </a:bodyPr>
          <a:lstStyle/>
          <a:p>
            <a:r>
              <a:rPr lang="en-US" sz="2800" dirty="0"/>
              <a:t>6. We're late to the COB games with only a small internal team. What kind of initial next steps would you suggest?</a:t>
            </a:r>
          </a:p>
        </p:txBody>
      </p:sp>
      <p:sp>
        <p:nvSpPr>
          <p:cNvPr id="3" name="Content Placeholder 2">
            <a:extLst>
              <a:ext uri="{FF2B5EF4-FFF2-40B4-BE49-F238E27FC236}">
                <a16:creationId xmlns:a16="http://schemas.microsoft.com/office/drawing/2014/main" id="{830EE91D-A43B-4E4B-AF3C-DEA13F8BE597}"/>
              </a:ext>
            </a:extLst>
          </p:cNvPr>
          <p:cNvSpPr>
            <a:spLocks noGrp="1"/>
          </p:cNvSpPr>
          <p:nvPr>
            <p:ph idx="1"/>
          </p:nvPr>
        </p:nvSpPr>
        <p:spPr>
          <a:xfrm>
            <a:off x="426721" y="1758158"/>
            <a:ext cx="9909976" cy="4374290"/>
          </a:xfrm>
        </p:spPr>
        <p:txBody>
          <a:bodyPr>
            <a:noAutofit/>
          </a:bodyPr>
          <a:lstStyle/>
          <a:p>
            <a:pPr>
              <a:spcBef>
                <a:spcPts val="0"/>
              </a:spcBef>
              <a:spcAft>
                <a:spcPts val="1200"/>
              </a:spcAft>
            </a:pPr>
            <a:r>
              <a:rPr lang="en-US" sz="1600" dirty="0"/>
              <a:t>The quickest first step for payment accuracy is to work with a trusted vendor partner</a:t>
            </a:r>
          </a:p>
          <a:p>
            <a:pPr>
              <a:spcBef>
                <a:spcPts val="0"/>
              </a:spcBef>
            </a:pPr>
            <a:r>
              <a:rPr lang="en-US" sz="1600" dirty="0"/>
              <a:t>They pay claims and mine data, so you don’t disrupt the prompt claim-payment process</a:t>
            </a:r>
          </a:p>
          <a:p>
            <a:pPr lvl="1">
              <a:spcBef>
                <a:spcPts val="0"/>
              </a:spcBef>
              <a:spcAft>
                <a:spcPts val="1200"/>
              </a:spcAft>
            </a:pPr>
            <a:r>
              <a:rPr lang="en-US" sz="1400" dirty="0"/>
              <a:t>Work with the vendor to put in a prospective or cost-avoidance process after COB is established.</a:t>
            </a:r>
          </a:p>
          <a:p>
            <a:pPr>
              <a:spcBef>
                <a:spcPts val="0"/>
              </a:spcBef>
            </a:pPr>
            <a:r>
              <a:rPr lang="en-US" sz="1600" dirty="0"/>
              <a:t>Heaviest lift is consuming the previously unknown COB data frequently</a:t>
            </a:r>
          </a:p>
          <a:p>
            <a:pPr lvl="1">
              <a:spcBef>
                <a:spcPts val="0"/>
              </a:spcBef>
              <a:spcAft>
                <a:spcPts val="1200"/>
              </a:spcAft>
            </a:pPr>
            <a:r>
              <a:rPr lang="en-US" sz="1400" dirty="0"/>
              <a:t>The automated process needs to be in place with your vendor to ensure accuracy all the time.</a:t>
            </a:r>
          </a:p>
        </p:txBody>
      </p:sp>
      <p:grpSp>
        <p:nvGrpSpPr>
          <p:cNvPr id="15" name="Group 14">
            <a:extLst>
              <a:ext uri="{FF2B5EF4-FFF2-40B4-BE49-F238E27FC236}">
                <a16:creationId xmlns:a16="http://schemas.microsoft.com/office/drawing/2014/main" id="{885CEC27-A4AE-4F1E-8B0B-F42203B3AE72}"/>
              </a:ext>
            </a:extLst>
          </p:cNvPr>
          <p:cNvGrpSpPr/>
          <p:nvPr/>
        </p:nvGrpSpPr>
        <p:grpSpPr>
          <a:xfrm>
            <a:off x="10384970" y="-534635"/>
            <a:ext cx="2360645" cy="2292793"/>
            <a:chOff x="7699247" y="0"/>
            <a:chExt cx="5447586" cy="5291006"/>
          </a:xfrm>
        </p:grpSpPr>
        <p:grpSp>
          <p:nvGrpSpPr>
            <p:cNvPr id="16" name="Group 15">
              <a:extLst>
                <a:ext uri="{FF2B5EF4-FFF2-40B4-BE49-F238E27FC236}">
                  <a16:creationId xmlns:a16="http://schemas.microsoft.com/office/drawing/2014/main" id="{A3A4D08A-57D0-43AC-A07F-B1C636323703}"/>
                </a:ext>
              </a:extLst>
            </p:cNvPr>
            <p:cNvGrpSpPr/>
            <p:nvPr/>
          </p:nvGrpSpPr>
          <p:grpSpPr>
            <a:xfrm>
              <a:off x="7764564" y="0"/>
              <a:ext cx="5382269" cy="5291006"/>
              <a:chOff x="6904170" y="-1426743"/>
              <a:chExt cx="7980942" cy="7415963"/>
            </a:xfrm>
          </p:grpSpPr>
          <p:grpSp>
            <p:nvGrpSpPr>
              <p:cNvPr id="19" name="Group 18">
                <a:extLst>
                  <a:ext uri="{FF2B5EF4-FFF2-40B4-BE49-F238E27FC236}">
                    <a16:creationId xmlns:a16="http://schemas.microsoft.com/office/drawing/2014/main" id="{44117795-4A98-4C41-9963-D07D56495E59}"/>
                  </a:ext>
                </a:extLst>
              </p:cNvPr>
              <p:cNvGrpSpPr/>
              <p:nvPr/>
            </p:nvGrpSpPr>
            <p:grpSpPr>
              <a:xfrm>
                <a:off x="6904170" y="1437148"/>
                <a:ext cx="4716315" cy="4552072"/>
                <a:chOff x="5694803" y="1422400"/>
                <a:chExt cx="4716315" cy="4552072"/>
              </a:xfrm>
            </p:grpSpPr>
            <p:sp>
              <p:nvSpPr>
                <p:cNvPr id="22" name="Freeform 32">
                  <a:extLst>
                    <a:ext uri="{FF2B5EF4-FFF2-40B4-BE49-F238E27FC236}">
                      <a16:creationId xmlns:a16="http://schemas.microsoft.com/office/drawing/2014/main" id="{5A01DD2E-8CEA-4837-BC19-93AF4DCA3B9E}"/>
                    </a:ext>
                  </a:extLst>
                </p:cNvPr>
                <p:cNvSpPr/>
                <p:nvPr/>
              </p:nvSpPr>
              <p:spPr>
                <a:xfrm>
                  <a:off x="5694803" y="1422402"/>
                  <a:ext cx="4716315" cy="4063646"/>
                </a:xfrm>
                <a:custGeom>
                  <a:avLst/>
                  <a:gdLst>
                    <a:gd name="connsiteX0" fmla="*/ 330981 w 4716314"/>
                    <a:gd name="connsiteY0" fmla="*/ 0 h 4063647"/>
                    <a:gd name="connsiteX1" fmla="*/ 3477350 w 4716314"/>
                    <a:gd name="connsiteY1" fmla="*/ 0 h 4063647"/>
                    <a:gd name="connsiteX2" fmla="*/ 3661346 w 4716314"/>
                    <a:gd name="connsiteY2" fmla="*/ 98785 h 4063647"/>
                    <a:gd name="connsiteX3" fmla="*/ 4643533 w 4716314"/>
                    <a:gd name="connsiteY3" fmla="*/ 744541 h 4063647"/>
                    <a:gd name="connsiteX4" fmla="*/ 4716314 w 4716314"/>
                    <a:gd name="connsiteY4" fmla="*/ 802810 h 4063647"/>
                    <a:gd name="connsiteX5" fmla="*/ 4716314 w 4716314"/>
                    <a:gd name="connsiteY5" fmla="*/ 4063647 h 4063647"/>
                    <a:gd name="connsiteX6" fmla="*/ 4625264 w 4716314"/>
                    <a:gd name="connsiteY6" fmla="*/ 4057901 h 4063647"/>
                    <a:gd name="connsiteX7" fmla="*/ 1947064 w 4716314"/>
                    <a:gd name="connsiteY7" fmla="*/ 3127889 h 4063647"/>
                    <a:gd name="connsiteX8" fmla="*/ 174303 w 4716314"/>
                    <a:gd name="connsiteY8" fmla="*/ 1783110 h 4063647"/>
                    <a:gd name="connsiteX9" fmla="*/ 0 w 4716314"/>
                    <a:gd name="connsiteY9" fmla="*/ 1591100 h 4063647"/>
                    <a:gd name="connsiteX10" fmla="*/ 0 w 4716314"/>
                    <a:gd name="connsiteY10" fmla="*/ 330981 h 4063647"/>
                    <a:gd name="connsiteX11" fmla="*/ 330981 w 4716314"/>
                    <a:gd name="connsiteY11" fmla="*/ 0 h 406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16314" h="4063647">
                      <a:moveTo>
                        <a:pt x="330981" y="0"/>
                      </a:moveTo>
                      <a:lnTo>
                        <a:pt x="3477350" y="0"/>
                      </a:lnTo>
                      <a:lnTo>
                        <a:pt x="3661346" y="98785"/>
                      </a:lnTo>
                      <a:cubicBezTo>
                        <a:pt x="4016794" y="299946"/>
                        <a:pt x="4346131" y="517805"/>
                        <a:pt x="4643533" y="744541"/>
                      </a:cubicBezTo>
                      <a:lnTo>
                        <a:pt x="4716314" y="802810"/>
                      </a:lnTo>
                      <a:lnTo>
                        <a:pt x="4716314" y="4063647"/>
                      </a:lnTo>
                      <a:lnTo>
                        <a:pt x="4625264" y="4057901"/>
                      </a:lnTo>
                      <a:cubicBezTo>
                        <a:pt x="3848990" y="3980442"/>
                        <a:pt x="2894925" y="3664319"/>
                        <a:pt x="1947064" y="3127889"/>
                      </a:cubicBezTo>
                      <a:cubicBezTo>
                        <a:pt x="1236169" y="2725567"/>
                        <a:pt x="629714" y="2256454"/>
                        <a:pt x="174303" y="1783110"/>
                      </a:cubicBezTo>
                      <a:lnTo>
                        <a:pt x="0" y="1591100"/>
                      </a:lnTo>
                      <a:lnTo>
                        <a:pt x="0" y="330981"/>
                      </a:lnTo>
                      <a:cubicBezTo>
                        <a:pt x="0" y="148185"/>
                        <a:pt x="148185" y="0"/>
                        <a:pt x="330981" y="0"/>
                      </a:cubicBezTo>
                      <a:close/>
                    </a:path>
                  </a:pathLst>
                </a:custGeom>
                <a:solidFill>
                  <a:schemeClr val="tx1">
                    <a:alpha val="90124"/>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dirty="0"/>
                </a:p>
              </p:txBody>
            </p:sp>
            <p:sp>
              <p:nvSpPr>
                <p:cNvPr id="23" name="Freeform 33">
                  <a:extLst>
                    <a:ext uri="{FF2B5EF4-FFF2-40B4-BE49-F238E27FC236}">
                      <a16:creationId xmlns:a16="http://schemas.microsoft.com/office/drawing/2014/main" id="{1AB5FB44-2383-46E3-AA12-AF330F920A26}"/>
                    </a:ext>
                  </a:extLst>
                </p:cNvPr>
                <p:cNvSpPr/>
                <p:nvPr/>
              </p:nvSpPr>
              <p:spPr>
                <a:xfrm>
                  <a:off x="9172153" y="1422400"/>
                  <a:ext cx="1238964" cy="802810"/>
                </a:xfrm>
                <a:custGeom>
                  <a:avLst/>
                  <a:gdLst>
                    <a:gd name="connsiteX0" fmla="*/ 0 w 1238964"/>
                    <a:gd name="connsiteY0" fmla="*/ 0 h 802810"/>
                    <a:gd name="connsiteX1" fmla="*/ 907983 w 1238964"/>
                    <a:gd name="connsiteY1" fmla="*/ 0 h 802810"/>
                    <a:gd name="connsiteX2" fmla="*/ 1238964 w 1238964"/>
                    <a:gd name="connsiteY2" fmla="*/ 330981 h 802810"/>
                    <a:gd name="connsiteX3" fmla="*/ 1238964 w 1238964"/>
                    <a:gd name="connsiteY3" fmla="*/ 802810 h 802810"/>
                    <a:gd name="connsiteX4" fmla="*/ 1166183 w 1238964"/>
                    <a:gd name="connsiteY4" fmla="*/ 744541 h 802810"/>
                    <a:gd name="connsiteX5" fmla="*/ 183996 w 1238964"/>
                    <a:gd name="connsiteY5" fmla="*/ 98785 h 802810"/>
                    <a:gd name="connsiteX6" fmla="*/ 0 w 1238964"/>
                    <a:gd name="connsiteY6" fmla="*/ 0 h 80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964" h="802810">
                      <a:moveTo>
                        <a:pt x="0" y="0"/>
                      </a:moveTo>
                      <a:lnTo>
                        <a:pt x="907983" y="0"/>
                      </a:lnTo>
                      <a:cubicBezTo>
                        <a:pt x="1090779" y="0"/>
                        <a:pt x="1238964" y="148185"/>
                        <a:pt x="1238964" y="330981"/>
                      </a:cubicBezTo>
                      <a:lnTo>
                        <a:pt x="1238964" y="802810"/>
                      </a:lnTo>
                      <a:lnTo>
                        <a:pt x="1166183" y="744541"/>
                      </a:lnTo>
                      <a:cubicBezTo>
                        <a:pt x="868781" y="517805"/>
                        <a:pt x="539444" y="299946"/>
                        <a:pt x="183996" y="98785"/>
                      </a:cubicBezTo>
                      <a:lnTo>
                        <a:pt x="0" y="0"/>
                      </a:ln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dirty="0"/>
                </a:p>
              </p:txBody>
            </p:sp>
            <p:sp>
              <p:nvSpPr>
                <p:cNvPr id="35" name="Freeform 34">
                  <a:extLst>
                    <a:ext uri="{FF2B5EF4-FFF2-40B4-BE49-F238E27FC236}">
                      <a16:creationId xmlns:a16="http://schemas.microsoft.com/office/drawing/2014/main" id="{180B11DC-20CD-465E-B05E-F0F66E92462D}"/>
                    </a:ext>
                  </a:extLst>
                </p:cNvPr>
                <p:cNvSpPr/>
                <p:nvPr/>
              </p:nvSpPr>
              <p:spPr>
                <a:xfrm>
                  <a:off x="5694803" y="3013500"/>
                  <a:ext cx="4716314" cy="2960972"/>
                </a:xfrm>
                <a:custGeom>
                  <a:avLst/>
                  <a:gdLst>
                    <a:gd name="connsiteX0" fmla="*/ 0 w 4716314"/>
                    <a:gd name="connsiteY0" fmla="*/ 0 h 2960972"/>
                    <a:gd name="connsiteX1" fmla="*/ 174303 w 4716314"/>
                    <a:gd name="connsiteY1" fmla="*/ 192010 h 2960972"/>
                    <a:gd name="connsiteX2" fmla="*/ 1947064 w 4716314"/>
                    <a:gd name="connsiteY2" fmla="*/ 1536789 h 2960972"/>
                    <a:gd name="connsiteX3" fmla="*/ 4625264 w 4716314"/>
                    <a:gd name="connsiteY3" fmla="*/ 2466801 h 2960972"/>
                    <a:gd name="connsiteX4" fmla="*/ 4716314 w 4716314"/>
                    <a:gd name="connsiteY4" fmla="*/ 2472547 h 2960972"/>
                    <a:gd name="connsiteX5" fmla="*/ 4716314 w 4716314"/>
                    <a:gd name="connsiteY5" fmla="*/ 2629991 h 2960972"/>
                    <a:gd name="connsiteX6" fmla="*/ 4385333 w 4716314"/>
                    <a:gd name="connsiteY6" fmla="*/ 2960972 h 2960972"/>
                    <a:gd name="connsiteX7" fmla="*/ 330981 w 4716314"/>
                    <a:gd name="connsiteY7" fmla="*/ 2960972 h 2960972"/>
                    <a:gd name="connsiteX8" fmla="*/ 0 w 4716314"/>
                    <a:gd name="connsiteY8" fmla="*/ 2629991 h 2960972"/>
                    <a:gd name="connsiteX9" fmla="*/ 0 w 4716314"/>
                    <a:gd name="connsiteY9" fmla="*/ 0 h 29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6314" h="2960972">
                      <a:moveTo>
                        <a:pt x="0" y="0"/>
                      </a:moveTo>
                      <a:lnTo>
                        <a:pt x="174303" y="192010"/>
                      </a:lnTo>
                      <a:cubicBezTo>
                        <a:pt x="629714" y="665354"/>
                        <a:pt x="1236169" y="1134467"/>
                        <a:pt x="1947064" y="1536789"/>
                      </a:cubicBezTo>
                      <a:cubicBezTo>
                        <a:pt x="2894925" y="2073219"/>
                        <a:pt x="3848990" y="2389342"/>
                        <a:pt x="4625264" y="2466801"/>
                      </a:cubicBezTo>
                      <a:lnTo>
                        <a:pt x="4716314" y="2472547"/>
                      </a:lnTo>
                      <a:lnTo>
                        <a:pt x="4716314" y="2629991"/>
                      </a:lnTo>
                      <a:cubicBezTo>
                        <a:pt x="4716314" y="2812787"/>
                        <a:pt x="4568129" y="2960972"/>
                        <a:pt x="4385333" y="2960972"/>
                      </a:cubicBezTo>
                      <a:lnTo>
                        <a:pt x="330981" y="2960972"/>
                      </a:lnTo>
                      <a:cubicBezTo>
                        <a:pt x="148185" y="2960972"/>
                        <a:pt x="0" y="2812787"/>
                        <a:pt x="0" y="2629991"/>
                      </a:cubicBezTo>
                      <a:lnTo>
                        <a:pt x="0" y="0"/>
                      </a:ln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dirty="0"/>
                </a:p>
              </p:txBody>
            </p:sp>
          </p:grpSp>
          <p:sp>
            <p:nvSpPr>
              <p:cNvPr id="20" name="Arc 19">
                <a:extLst>
                  <a:ext uri="{FF2B5EF4-FFF2-40B4-BE49-F238E27FC236}">
                    <a16:creationId xmlns:a16="http://schemas.microsoft.com/office/drawing/2014/main" id="{B7C1259C-079A-4906-8F19-827999DD53D7}"/>
                  </a:ext>
                </a:extLst>
              </p:cNvPr>
              <p:cNvSpPr/>
              <p:nvPr/>
            </p:nvSpPr>
            <p:spPr>
              <a:xfrm rot="10424134">
                <a:off x="6957477" y="-1426743"/>
                <a:ext cx="7798449" cy="5140713"/>
              </a:xfrm>
              <a:prstGeom prst="arc">
                <a:avLst>
                  <a:gd name="adj1" fmla="val 15511267"/>
                  <a:gd name="adj2" fmla="val 18497"/>
                </a:avLst>
              </a:prstGeom>
              <a:ln w="12700">
                <a:solidFill>
                  <a:schemeClr val="accent1">
                    <a:lumMod val="20000"/>
                    <a:lumOff val="80000"/>
                    <a:alpha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p>
            </p:txBody>
          </p:sp>
          <p:sp>
            <p:nvSpPr>
              <p:cNvPr id="21" name="Arc 20">
                <a:extLst>
                  <a:ext uri="{FF2B5EF4-FFF2-40B4-BE49-F238E27FC236}">
                    <a16:creationId xmlns:a16="http://schemas.microsoft.com/office/drawing/2014/main" id="{D9B1EFF1-201E-4CAD-82F7-C2B16FB11A49}"/>
                  </a:ext>
                </a:extLst>
              </p:cNvPr>
              <p:cNvSpPr/>
              <p:nvPr/>
            </p:nvSpPr>
            <p:spPr>
              <a:xfrm rot="10800000">
                <a:off x="7086663" y="-1072570"/>
                <a:ext cx="7798449" cy="5140713"/>
              </a:xfrm>
              <a:prstGeom prst="arc">
                <a:avLst>
                  <a:gd name="adj1" fmla="val 15352715"/>
                  <a:gd name="adj2" fmla="val 18497"/>
                </a:avLst>
              </a:prstGeom>
              <a:ln w="12700">
                <a:solidFill>
                  <a:schemeClr val="accent1">
                    <a:lumMod val="20000"/>
                    <a:lumOff val="80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p>
            </p:txBody>
          </p:sp>
        </p:grpSp>
        <p:sp>
          <p:nvSpPr>
            <p:cNvPr id="17" name="Text Placeholder 4">
              <a:extLst>
                <a:ext uri="{FF2B5EF4-FFF2-40B4-BE49-F238E27FC236}">
                  <a16:creationId xmlns:a16="http://schemas.microsoft.com/office/drawing/2014/main" id="{4A64F7FD-CA95-4A4B-BBD9-9F38693359A7}"/>
                </a:ext>
              </a:extLst>
            </p:cNvPr>
            <p:cNvSpPr txBox="1">
              <a:spLocks/>
            </p:cNvSpPr>
            <p:nvPr/>
          </p:nvSpPr>
          <p:spPr>
            <a:xfrm>
              <a:off x="7699247" y="4820524"/>
              <a:ext cx="3342181" cy="470482"/>
            </a:xfrm>
            <a:prstGeom prst="rect">
              <a:avLst/>
            </a:prstGeom>
          </p:spPr>
          <p:txBody>
            <a:bodyPr/>
            <a:lstStyle>
              <a:lvl1pPr marL="228584" indent="-228584" algn="l" defTabSz="914334" rtl="0" eaLnBrk="1" latinLnBrk="0" hangingPunct="1">
                <a:lnSpc>
                  <a:spcPct val="100000"/>
                </a:lnSpc>
                <a:spcBef>
                  <a:spcPts val="999"/>
                </a:spcBef>
                <a:buFont typeface="Arial"/>
                <a:buChar char="•"/>
                <a:defRPr sz="2400" kern="1200">
                  <a:solidFill>
                    <a:schemeClr val="tx1"/>
                  </a:solidFill>
                  <a:latin typeface="Century Gothic" charset="0"/>
                  <a:ea typeface="Century Gothic" charset="0"/>
                  <a:cs typeface="Century Gothic" charset="0"/>
                </a:defRPr>
              </a:lvl1pPr>
              <a:lvl2pPr marL="685751" indent="-228584" algn="l" defTabSz="914334" rtl="0" eaLnBrk="1" latinLnBrk="0" hangingPunct="1">
                <a:lnSpc>
                  <a:spcPct val="100000"/>
                </a:lnSpc>
                <a:spcBef>
                  <a:spcPts val="500"/>
                </a:spcBef>
                <a:buFont typeface=".AppleSystemUIFont" charset="-120"/>
                <a:buChar char="–"/>
                <a:defRPr sz="2400" kern="1200">
                  <a:solidFill>
                    <a:schemeClr val="tx1"/>
                  </a:solidFill>
                  <a:latin typeface="Century Gothic" charset="0"/>
                  <a:ea typeface="Century Gothic" charset="0"/>
                  <a:cs typeface="Century Gothic" charset="0"/>
                </a:defRPr>
              </a:lvl2pPr>
              <a:lvl3pPr marL="1142918" indent="-228584" algn="l" defTabSz="914334" rtl="0" eaLnBrk="1" latinLnBrk="0" hangingPunct="1">
                <a:lnSpc>
                  <a:spcPct val="100000"/>
                </a:lnSpc>
                <a:spcBef>
                  <a:spcPts val="500"/>
                </a:spcBef>
                <a:buFont typeface="Courier New" charset="0"/>
                <a:buChar char="o"/>
                <a:defRPr sz="2000" kern="1200">
                  <a:solidFill>
                    <a:schemeClr val="tx1"/>
                  </a:solidFill>
                  <a:latin typeface="Century Gothic" charset="0"/>
                  <a:ea typeface="Century Gothic" charset="0"/>
                  <a:cs typeface="Century Gothic" charset="0"/>
                </a:defRPr>
              </a:lvl3pPr>
              <a:lvl4pPr marL="1600084" indent="-228584" algn="l" defTabSz="914334" rtl="0" eaLnBrk="1" latinLnBrk="0" hangingPunct="1">
                <a:lnSpc>
                  <a:spcPct val="100000"/>
                </a:lnSpc>
                <a:spcBef>
                  <a:spcPts val="500"/>
                </a:spcBef>
                <a:buFont typeface="Wingdings" charset="2"/>
                <a:buChar char="§"/>
                <a:defRPr sz="1800" kern="1200">
                  <a:solidFill>
                    <a:schemeClr val="tx1"/>
                  </a:solidFill>
                  <a:latin typeface="Century Gothic" charset="0"/>
                  <a:ea typeface="Century Gothic" charset="0"/>
                  <a:cs typeface="Century Gothic" charset="0"/>
                </a:defRPr>
              </a:lvl4pPr>
              <a:lvl5pPr marL="2114417" indent="-285750" algn="l" defTabSz="914334" rtl="0" eaLnBrk="1" latinLnBrk="0" hangingPunct="1">
                <a:lnSpc>
                  <a:spcPct val="100000"/>
                </a:lnSpc>
                <a:spcBef>
                  <a:spcPts val="500"/>
                </a:spcBef>
                <a:buSzPct val="100000"/>
                <a:buFont typeface="Wingdings" charset="2"/>
                <a:buChar char="v"/>
                <a:defRPr sz="1800" kern="1200">
                  <a:solidFill>
                    <a:schemeClr val="tx1"/>
                  </a:solidFill>
                  <a:latin typeface="Century Gothic" charset="0"/>
                  <a:ea typeface="Century Gothic" charset="0"/>
                  <a:cs typeface="Century Gothic" charset="0"/>
                </a:defRPr>
              </a:lvl5pPr>
              <a:lvl6pPr marL="2514418"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586"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753"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5919"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1000" dirty="0">
                  <a:solidFill>
                    <a:schemeClr val="bg1"/>
                  </a:solidFill>
                </a:rPr>
                <a:t>PETE TITAS</a:t>
              </a:r>
            </a:p>
          </p:txBody>
        </p:sp>
        <p:pic>
          <p:nvPicPr>
            <p:cNvPr id="18" name="Picture Placeholder 11">
              <a:extLst>
                <a:ext uri="{FF2B5EF4-FFF2-40B4-BE49-F238E27FC236}">
                  <a16:creationId xmlns:a16="http://schemas.microsoft.com/office/drawing/2014/main" id="{64927617-CA86-4AC7-A945-4DE42C4E2C02}"/>
                </a:ext>
              </a:extLst>
            </p:cNvPr>
            <p:cNvPicPr>
              <a:picLocks noChangeAspect="1"/>
            </p:cNvPicPr>
            <p:nvPr/>
          </p:nvPicPr>
          <p:blipFill>
            <a:blip r:embed="rId2"/>
            <a:srcRect t="73" b="73"/>
            <a:stretch/>
          </p:blipFill>
          <p:spPr>
            <a:xfrm>
              <a:off x="8255010" y="2160587"/>
              <a:ext cx="2190127" cy="2560319"/>
            </a:xfrm>
            <a:prstGeom prst="rect">
              <a:avLst/>
            </a:prstGeom>
          </p:spPr>
        </p:pic>
      </p:grpSp>
    </p:spTree>
    <p:extLst>
      <p:ext uri="{BB962C8B-B14F-4D97-AF65-F5344CB8AC3E}">
        <p14:creationId xmlns:p14="http://schemas.microsoft.com/office/powerpoint/2010/main" val="454911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750CF-D8D3-4450-8AB5-DCC60647D581}"/>
              </a:ext>
            </a:extLst>
          </p:cNvPr>
          <p:cNvSpPr>
            <a:spLocks noGrp="1"/>
          </p:cNvSpPr>
          <p:nvPr>
            <p:ph type="title"/>
          </p:nvPr>
        </p:nvSpPr>
        <p:spPr>
          <a:xfrm>
            <a:off x="401216" y="365129"/>
            <a:ext cx="11364063" cy="2402895"/>
          </a:xfrm>
        </p:spPr>
        <p:txBody>
          <a:bodyPr>
            <a:normAutofit/>
          </a:bodyPr>
          <a:lstStyle/>
          <a:p>
            <a:pPr>
              <a:lnSpc>
                <a:spcPct val="150000"/>
              </a:lnSpc>
            </a:pPr>
            <a:r>
              <a:rPr lang="en-US" sz="2400" dirty="0"/>
              <a:t>Thank you for your interest in </a:t>
            </a:r>
            <a:br>
              <a:rPr lang="en-US" sz="2400" dirty="0"/>
            </a:br>
            <a:r>
              <a:rPr lang="en-US" sz="2400" dirty="0"/>
              <a:t>“Coordination of Benefits: A First Line of Defense Against Overpayments” </a:t>
            </a:r>
            <a:br>
              <a:rPr lang="en-US" sz="2400" dirty="0"/>
            </a:br>
            <a:r>
              <a:rPr lang="en-US" sz="2400" dirty="0"/>
              <a:t>Presented by Change Healthcare. </a:t>
            </a:r>
          </a:p>
        </p:txBody>
      </p:sp>
      <p:sp>
        <p:nvSpPr>
          <p:cNvPr id="5" name="TextBox 4">
            <a:extLst>
              <a:ext uri="{FF2B5EF4-FFF2-40B4-BE49-F238E27FC236}">
                <a16:creationId xmlns:a16="http://schemas.microsoft.com/office/drawing/2014/main" id="{C587AC67-5B73-4D25-9022-A6614277EA05}"/>
              </a:ext>
            </a:extLst>
          </p:cNvPr>
          <p:cNvSpPr txBox="1"/>
          <p:nvPr/>
        </p:nvSpPr>
        <p:spPr>
          <a:xfrm>
            <a:off x="2099388" y="3497572"/>
            <a:ext cx="8029786" cy="1682897"/>
          </a:xfrm>
          <a:prstGeom prst="rect">
            <a:avLst/>
          </a:prstGeom>
          <a:noFill/>
        </p:spPr>
        <p:txBody>
          <a:bodyPr wrap="square">
            <a:spAutoFit/>
          </a:bodyPr>
          <a:lstStyle/>
          <a:p>
            <a:pPr>
              <a:lnSpc>
                <a:spcPct val="150000"/>
              </a:lnSpc>
            </a:pPr>
            <a:r>
              <a:rPr lang="en-US" sz="2400" b="1" dirty="0">
                <a:solidFill>
                  <a:srgbClr val="00B0F0"/>
                </a:solidFill>
                <a:latin typeface="Century Gothic" panose="020B0502020202020204" pitchFamily="34" charset="0"/>
              </a:rPr>
              <a:t>For an individual assessment of how your organization can drive accuracy and savings, contact </a:t>
            </a:r>
            <a:r>
              <a:rPr lang="en-US" sz="2400" b="1" dirty="0">
                <a:latin typeface="Century Gothic" panose="020B0502020202020204" pitchFamily="34" charset="0"/>
                <a:hlinkClick r:id="rId2">
                  <a:extLst>
                    <a:ext uri="{A12FA001-AC4F-418D-AE19-62706E023703}">
                      <ahyp:hlinkClr xmlns:ahyp="http://schemas.microsoft.com/office/drawing/2018/hyperlinkcolor" val="tx"/>
                    </a:ext>
                  </a:extLst>
                </a:hlinkClick>
              </a:rPr>
              <a:t>Pete.Titas@changehealthcare.com</a:t>
            </a:r>
            <a:r>
              <a:rPr lang="en-US" sz="2400" b="1" dirty="0">
                <a:solidFill>
                  <a:srgbClr val="00B0F0"/>
                </a:solidFill>
                <a:latin typeface="Century Gothic" panose="020B0502020202020204" pitchFamily="34" charset="0"/>
              </a:rPr>
              <a:t>.</a:t>
            </a:r>
          </a:p>
        </p:txBody>
      </p:sp>
    </p:spTree>
    <p:extLst>
      <p:ext uri="{BB962C8B-B14F-4D97-AF65-F5344CB8AC3E}">
        <p14:creationId xmlns:p14="http://schemas.microsoft.com/office/powerpoint/2010/main" val="203033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1222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DB2FE2-03F1-4467-AC6D-B4A73F39AFE1}"/>
              </a:ext>
            </a:extLst>
          </p:cNvPr>
          <p:cNvSpPr>
            <a:spLocks noGrp="1"/>
          </p:cNvSpPr>
          <p:nvPr>
            <p:ph type="title"/>
          </p:nvPr>
        </p:nvSpPr>
        <p:spPr/>
        <p:txBody>
          <a:bodyPr/>
          <a:lstStyle/>
          <a:p>
            <a:r>
              <a:rPr lang="en-US" dirty="0"/>
              <a:t>Agenda</a:t>
            </a:r>
          </a:p>
        </p:txBody>
      </p:sp>
      <p:sp>
        <p:nvSpPr>
          <p:cNvPr id="6" name="Content Placeholder 5">
            <a:extLst>
              <a:ext uri="{FF2B5EF4-FFF2-40B4-BE49-F238E27FC236}">
                <a16:creationId xmlns:a16="http://schemas.microsoft.com/office/drawing/2014/main" id="{19BD896E-9C52-442C-B528-2212F27ACB13}"/>
              </a:ext>
            </a:extLst>
          </p:cNvPr>
          <p:cNvSpPr>
            <a:spLocks noGrp="1"/>
          </p:cNvSpPr>
          <p:nvPr>
            <p:ph idx="1"/>
          </p:nvPr>
        </p:nvSpPr>
        <p:spPr>
          <a:xfrm>
            <a:off x="426720" y="1825625"/>
            <a:ext cx="10474161" cy="4290360"/>
          </a:xfrm>
        </p:spPr>
        <p:txBody>
          <a:bodyPr/>
          <a:lstStyle/>
          <a:p>
            <a:pPr marL="342900" indent="-342900">
              <a:buFont typeface="Arial" panose="020B0604020202020204" pitchFamily="34" charset="0"/>
              <a:buChar char="•"/>
            </a:pPr>
            <a:r>
              <a:rPr lang="en-US" dirty="0"/>
              <a:t>Introductions</a:t>
            </a:r>
          </a:p>
          <a:p>
            <a:pPr marL="342900" indent="-342900">
              <a:buFont typeface="Arial" panose="020B0604020202020204" pitchFamily="34" charset="0"/>
              <a:buChar char="•"/>
            </a:pPr>
            <a:r>
              <a:rPr lang="en-US" dirty="0"/>
              <a:t>The Landscape: Payment Accuracy and Coordination of Benefits </a:t>
            </a:r>
          </a:p>
          <a:p>
            <a:pPr marL="342900" indent="-342900">
              <a:buFont typeface="Arial" panose="020B0604020202020204" pitchFamily="34" charset="0"/>
              <a:buChar char="•"/>
            </a:pPr>
            <a:r>
              <a:rPr lang="en-US" dirty="0"/>
              <a:t>Success Stories: How Health Plans are Optimizing Coordination of Benefits</a:t>
            </a:r>
          </a:p>
          <a:p>
            <a:pPr marL="342900" indent="-342900">
              <a:buFont typeface="Arial" panose="020B0604020202020204" pitchFamily="34" charset="0"/>
              <a:buChar char="•"/>
            </a:pPr>
            <a:r>
              <a:rPr lang="en-US" dirty="0"/>
              <a:t>Questions from the Audience</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973332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7BEC0-960B-714E-BBCF-195F50A43C1C}"/>
              </a:ext>
            </a:extLst>
          </p:cNvPr>
          <p:cNvSpPr>
            <a:spLocks noGrp="1"/>
          </p:cNvSpPr>
          <p:nvPr>
            <p:ph type="title"/>
          </p:nvPr>
        </p:nvSpPr>
        <p:spPr/>
        <p:txBody>
          <a:bodyPr/>
          <a:lstStyle/>
          <a:p>
            <a:r>
              <a:rPr lang="en-US" dirty="0"/>
              <a:t>Coordination of Benefits: </a:t>
            </a:r>
            <a:br>
              <a:rPr lang="en-US" dirty="0"/>
            </a:br>
            <a:r>
              <a:rPr lang="en-US" dirty="0"/>
              <a:t>A First Line of Defense Against Overpayments </a:t>
            </a:r>
          </a:p>
        </p:txBody>
      </p:sp>
      <p:sp>
        <p:nvSpPr>
          <p:cNvPr id="6" name="Text Placeholder 6">
            <a:extLst>
              <a:ext uri="{FF2B5EF4-FFF2-40B4-BE49-F238E27FC236}">
                <a16:creationId xmlns:a16="http://schemas.microsoft.com/office/drawing/2014/main" id="{487BA447-F8DA-44B7-884E-E0FABA3AA50E}"/>
              </a:ext>
            </a:extLst>
          </p:cNvPr>
          <p:cNvSpPr txBox="1">
            <a:spLocks/>
          </p:cNvSpPr>
          <p:nvPr/>
        </p:nvSpPr>
        <p:spPr>
          <a:xfrm>
            <a:off x="592798" y="5292468"/>
            <a:ext cx="3353379" cy="670243"/>
          </a:xfrm>
          <a:prstGeom prst="rect">
            <a:avLst/>
          </a:prstGeom>
        </p:spPr>
        <p:txBody>
          <a:bodyPr vert="horz" lIns="91440" tIns="45720" rIns="91440" bIns="45720" rtlCol="0">
            <a:normAutofit/>
          </a:bodyPr>
          <a:lstStyle>
            <a:lvl1pPr marL="228584" indent="-228584" algn="l" defTabSz="914334" rtl="0" eaLnBrk="1" latinLnBrk="0" hangingPunct="1">
              <a:lnSpc>
                <a:spcPct val="100000"/>
              </a:lnSpc>
              <a:spcBef>
                <a:spcPts val="999"/>
              </a:spcBef>
              <a:buFont typeface="Arial"/>
              <a:buChar char="•"/>
              <a:defRPr sz="2400" kern="1200">
                <a:solidFill>
                  <a:schemeClr val="bg1"/>
                </a:solidFill>
                <a:latin typeface="Century Gothic" charset="0"/>
                <a:ea typeface="Century Gothic" charset="0"/>
                <a:cs typeface="Century Gothic" charset="0"/>
              </a:defRPr>
            </a:lvl1pPr>
            <a:lvl2pPr marL="685751" indent="-228584" algn="l" defTabSz="914334" rtl="0" eaLnBrk="1" latinLnBrk="0" hangingPunct="1">
              <a:lnSpc>
                <a:spcPct val="100000"/>
              </a:lnSpc>
              <a:spcBef>
                <a:spcPts val="500"/>
              </a:spcBef>
              <a:buFont typeface=".AppleSystemUIFont" charset="-120"/>
              <a:buChar char="–"/>
              <a:defRPr sz="2400" kern="1200">
                <a:solidFill>
                  <a:schemeClr val="bg1"/>
                </a:solidFill>
                <a:latin typeface="Century Gothic" charset="0"/>
                <a:ea typeface="Century Gothic" charset="0"/>
                <a:cs typeface="Century Gothic" charset="0"/>
              </a:defRPr>
            </a:lvl2pPr>
            <a:lvl3pPr marL="1142918" indent="-228584" algn="l" defTabSz="914334" rtl="0" eaLnBrk="1" latinLnBrk="0" hangingPunct="1">
              <a:lnSpc>
                <a:spcPct val="100000"/>
              </a:lnSpc>
              <a:spcBef>
                <a:spcPts val="500"/>
              </a:spcBef>
              <a:buFont typeface="Courier New" charset="0"/>
              <a:buChar char="o"/>
              <a:defRPr sz="2000" kern="1200">
                <a:solidFill>
                  <a:schemeClr val="bg1"/>
                </a:solidFill>
                <a:latin typeface="Century Gothic" charset="0"/>
                <a:ea typeface="Century Gothic" charset="0"/>
                <a:cs typeface="Century Gothic" charset="0"/>
              </a:defRPr>
            </a:lvl3pPr>
            <a:lvl4pPr marL="1600084" indent="-228584" algn="l" defTabSz="914334" rtl="0" eaLnBrk="1" latinLnBrk="0" hangingPunct="1">
              <a:lnSpc>
                <a:spcPct val="100000"/>
              </a:lnSpc>
              <a:spcBef>
                <a:spcPts val="500"/>
              </a:spcBef>
              <a:buFont typeface="Wingdings" charset="2"/>
              <a:buChar char="§"/>
              <a:defRPr sz="1800" kern="1200">
                <a:solidFill>
                  <a:schemeClr val="bg1"/>
                </a:solidFill>
                <a:latin typeface="Century Gothic" charset="0"/>
                <a:ea typeface="Century Gothic" charset="0"/>
                <a:cs typeface="Century Gothic" charset="0"/>
              </a:defRPr>
            </a:lvl4pPr>
            <a:lvl5pPr marL="2114417" indent="-285750" algn="l" defTabSz="914334" rtl="0" eaLnBrk="1" latinLnBrk="0" hangingPunct="1">
              <a:lnSpc>
                <a:spcPct val="100000"/>
              </a:lnSpc>
              <a:spcBef>
                <a:spcPts val="500"/>
              </a:spcBef>
              <a:buSzPct val="100000"/>
              <a:buFont typeface="Wingdings" charset="2"/>
              <a:buChar char="v"/>
              <a:defRPr sz="1800" kern="1200">
                <a:solidFill>
                  <a:schemeClr val="bg1"/>
                </a:solidFill>
                <a:latin typeface="Century Gothic" charset="0"/>
                <a:ea typeface="Century Gothic" charset="0"/>
                <a:cs typeface="Century Gothic" charset="0"/>
              </a:defRPr>
            </a:lvl5pPr>
            <a:lvl6pPr marL="2514418"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586"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753"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5919"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1400" dirty="0"/>
              <a:t>CHIEF EXECUTIVE OFFICER</a:t>
            </a:r>
            <a:br>
              <a:rPr lang="en-US" sz="1400" dirty="0"/>
            </a:br>
            <a:r>
              <a:rPr lang="en-US" sz="1400" dirty="0"/>
              <a:t>360 Health Systems</a:t>
            </a:r>
          </a:p>
        </p:txBody>
      </p:sp>
      <p:sp>
        <p:nvSpPr>
          <p:cNvPr id="7" name="Text Placeholder 4">
            <a:extLst>
              <a:ext uri="{FF2B5EF4-FFF2-40B4-BE49-F238E27FC236}">
                <a16:creationId xmlns:a16="http://schemas.microsoft.com/office/drawing/2014/main" id="{5C833FA0-F690-4251-8CD7-A6A10E25CF51}"/>
              </a:ext>
            </a:extLst>
          </p:cNvPr>
          <p:cNvSpPr txBox="1">
            <a:spLocks/>
          </p:cNvSpPr>
          <p:nvPr/>
        </p:nvSpPr>
        <p:spPr>
          <a:xfrm>
            <a:off x="592799" y="4820524"/>
            <a:ext cx="3342181" cy="470482"/>
          </a:xfrm>
          <a:prstGeom prst="rect">
            <a:avLst/>
          </a:prstGeom>
        </p:spPr>
        <p:txBody>
          <a:bodyPr/>
          <a:lstStyle>
            <a:lvl1pPr marL="228584" indent="-228584" algn="l" defTabSz="914334" rtl="0" eaLnBrk="1" latinLnBrk="0" hangingPunct="1">
              <a:lnSpc>
                <a:spcPct val="100000"/>
              </a:lnSpc>
              <a:spcBef>
                <a:spcPts val="999"/>
              </a:spcBef>
              <a:buFont typeface="Arial"/>
              <a:buChar char="•"/>
              <a:defRPr sz="2400" kern="1200">
                <a:solidFill>
                  <a:schemeClr val="tx1"/>
                </a:solidFill>
                <a:latin typeface="Century Gothic" charset="0"/>
                <a:ea typeface="Century Gothic" charset="0"/>
                <a:cs typeface="Century Gothic" charset="0"/>
              </a:defRPr>
            </a:lvl1pPr>
            <a:lvl2pPr marL="685751" indent="-228584" algn="l" defTabSz="914334" rtl="0" eaLnBrk="1" latinLnBrk="0" hangingPunct="1">
              <a:lnSpc>
                <a:spcPct val="100000"/>
              </a:lnSpc>
              <a:spcBef>
                <a:spcPts val="500"/>
              </a:spcBef>
              <a:buFont typeface=".AppleSystemUIFont" charset="-120"/>
              <a:buChar char="–"/>
              <a:defRPr sz="2400" kern="1200">
                <a:solidFill>
                  <a:schemeClr val="tx1"/>
                </a:solidFill>
                <a:latin typeface="Century Gothic" charset="0"/>
                <a:ea typeface="Century Gothic" charset="0"/>
                <a:cs typeface="Century Gothic" charset="0"/>
              </a:defRPr>
            </a:lvl2pPr>
            <a:lvl3pPr marL="1142918" indent="-228584" algn="l" defTabSz="914334" rtl="0" eaLnBrk="1" latinLnBrk="0" hangingPunct="1">
              <a:lnSpc>
                <a:spcPct val="100000"/>
              </a:lnSpc>
              <a:spcBef>
                <a:spcPts val="500"/>
              </a:spcBef>
              <a:buFont typeface="Courier New" charset="0"/>
              <a:buChar char="o"/>
              <a:defRPr sz="2000" kern="1200">
                <a:solidFill>
                  <a:schemeClr val="tx1"/>
                </a:solidFill>
                <a:latin typeface="Century Gothic" charset="0"/>
                <a:ea typeface="Century Gothic" charset="0"/>
                <a:cs typeface="Century Gothic" charset="0"/>
              </a:defRPr>
            </a:lvl3pPr>
            <a:lvl4pPr marL="1600084" indent="-228584" algn="l" defTabSz="914334" rtl="0" eaLnBrk="1" latinLnBrk="0" hangingPunct="1">
              <a:lnSpc>
                <a:spcPct val="100000"/>
              </a:lnSpc>
              <a:spcBef>
                <a:spcPts val="500"/>
              </a:spcBef>
              <a:buFont typeface="Wingdings" charset="2"/>
              <a:buChar char="§"/>
              <a:defRPr sz="1800" kern="1200">
                <a:solidFill>
                  <a:schemeClr val="tx1"/>
                </a:solidFill>
                <a:latin typeface="Century Gothic" charset="0"/>
                <a:ea typeface="Century Gothic" charset="0"/>
                <a:cs typeface="Century Gothic" charset="0"/>
              </a:defRPr>
            </a:lvl4pPr>
            <a:lvl5pPr marL="2114417" indent="-285750" algn="l" defTabSz="914334" rtl="0" eaLnBrk="1" latinLnBrk="0" hangingPunct="1">
              <a:lnSpc>
                <a:spcPct val="100000"/>
              </a:lnSpc>
              <a:spcBef>
                <a:spcPts val="500"/>
              </a:spcBef>
              <a:buSzPct val="100000"/>
              <a:buFont typeface="Wingdings" charset="2"/>
              <a:buChar char="v"/>
              <a:defRPr sz="1800" kern="1200">
                <a:solidFill>
                  <a:schemeClr val="tx1"/>
                </a:solidFill>
                <a:latin typeface="Century Gothic" charset="0"/>
                <a:ea typeface="Century Gothic" charset="0"/>
                <a:cs typeface="Century Gothic" charset="0"/>
              </a:defRPr>
            </a:lvl5pPr>
            <a:lvl6pPr marL="2514418"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586"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753"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5919"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dirty="0">
                <a:solidFill>
                  <a:schemeClr val="bg1"/>
                </a:solidFill>
              </a:rPr>
              <a:t>STANLEY GUILBAUD</a:t>
            </a:r>
          </a:p>
        </p:txBody>
      </p:sp>
      <p:pic>
        <p:nvPicPr>
          <p:cNvPr id="8" name="Picture Placeholder 11" descr="A person smiling for the camera&#10;&#10;Description automatically generated with medium confidence">
            <a:extLst>
              <a:ext uri="{FF2B5EF4-FFF2-40B4-BE49-F238E27FC236}">
                <a16:creationId xmlns:a16="http://schemas.microsoft.com/office/drawing/2014/main" id="{CE2F503E-209D-43F4-96BD-E22325E04556}"/>
              </a:ext>
            </a:extLst>
          </p:cNvPr>
          <p:cNvPicPr>
            <a:picLocks noChangeAspect="1"/>
          </p:cNvPicPr>
          <p:nvPr/>
        </p:nvPicPr>
        <p:blipFill>
          <a:blip r:embed="rId3"/>
          <a:srcRect l="7240" r="7240"/>
          <a:stretch>
            <a:fillRect/>
          </a:stretch>
        </p:blipFill>
        <p:spPr>
          <a:xfrm>
            <a:off x="1148562" y="2160588"/>
            <a:ext cx="2190128" cy="2560320"/>
          </a:xfrm>
          <a:prstGeom prst="rect">
            <a:avLst/>
          </a:prstGeom>
        </p:spPr>
      </p:pic>
      <p:sp>
        <p:nvSpPr>
          <p:cNvPr id="9" name="Text Placeholder 6">
            <a:extLst>
              <a:ext uri="{FF2B5EF4-FFF2-40B4-BE49-F238E27FC236}">
                <a16:creationId xmlns:a16="http://schemas.microsoft.com/office/drawing/2014/main" id="{BB7C7096-405A-41BE-BEEE-24538C309C14}"/>
              </a:ext>
            </a:extLst>
          </p:cNvPr>
          <p:cNvSpPr txBox="1">
            <a:spLocks/>
          </p:cNvSpPr>
          <p:nvPr/>
        </p:nvSpPr>
        <p:spPr>
          <a:xfrm>
            <a:off x="4413369" y="5295572"/>
            <a:ext cx="3348123" cy="670243"/>
          </a:xfrm>
          <a:prstGeom prst="rect">
            <a:avLst/>
          </a:prstGeom>
        </p:spPr>
        <p:txBody>
          <a:bodyPr vert="horz" lIns="91440" tIns="45720" rIns="91440" bIns="45720" rtlCol="0">
            <a:noAutofit/>
          </a:bodyPr>
          <a:lstStyle>
            <a:lvl1pPr marL="228584" indent="-228584" algn="l" defTabSz="914334" rtl="0" eaLnBrk="1" latinLnBrk="0" hangingPunct="1">
              <a:lnSpc>
                <a:spcPct val="100000"/>
              </a:lnSpc>
              <a:spcBef>
                <a:spcPts val="999"/>
              </a:spcBef>
              <a:buFont typeface="Arial"/>
              <a:buChar char="•"/>
              <a:defRPr sz="2400" kern="1200">
                <a:solidFill>
                  <a:schemeClr val="bg1"/>
                </a:solidFill>
                <a:latin typeface="Century Gothic" charset="0"/>
                <a:ea typeface="Century Gothic" charset="0"/>
                <a:cs typeface="Century Gothic" charset="0"/>
              </a:defRPr>
            </a:lvl1pPr>
            <a:lvl2pPr marL="685751" indent="-228584" algn="l" defTabSz="914334" rtl="0" eaLnBrk="1" latinLnBrk="0" hangingPunct="1">
              <a:lnSpc>
                <a:spcPct val="100000"/>
              </a:lnSpc>
              <a:spcBef>
                <a:spcPts val="500"/>
              </a:spcBef>
              <a:buFont typeface=".AppleSystemUIFont" charset="-120"/>
              <a:buChar char="–"/>
              <a:defRPr sz="2400" kern="1200">
                <a:solidFill>
                  <a:schemeClr val="bg1"/>
                </a:solidFill>
                <a:latin typeface="Century Gothic" charset="0"/>
                <a:ea typeface="Century Gothic" charset="0"/>
                <a:cs typeface="Century Gothic" charset="0"/>
              </a:defRPr>
            </a:lvl2pPr>
            <a:lvl3pPr marL="1142918" indent="-228584" algn="l" defTabSz="914334" rtl="0" eaLnBrk="1" latinLnBrk="0" hangingPunct="1">
              <a:lnSpc>
                <a:spcPct val="100000"/>
              </a:lnSpc>
              <a:spcBef>
                <a:spcPts val="500"/>
              </a:spcBef>
              <a:buFont typeface="Courier New" charset="0"/>
              <a:buChar char="o"/>
              <a:defRPr sz="2000" kern="1200">
                <a:solidFill>
                  <a:schemeClr val="bg1"/>
                </a:solidFill>
                <a:latin typeface="Century Gothic" charset="0"/>
                <a:ea typeface="Century Gothic" charset="0"/>
                <a:cs typeface="Century Gothic" charset="0"/>
              </a:defRPr>
            </a:lvl3pPr>
            <a:lvl4pPr marL="1600084" indent="-228584" algn="l" defTabSz="914334" rtl="0" eaLnBrk="1" latinLnBrk="0" hangingPunct="1">
              <a:lnSpc>
                <a:spcPct val="100000"/>
              </a:lnSpc>
              <a:spcBef>
                <a:spcPts val="500"/>
              </a:spcBef>
              <a:buFont typeface="Wingdings" charset="2"/>
              <a:buChar char="§"/>
              <a:defRPr sz="1800" kern="1200">
                <a:solidFill>
                  <a:schemeClr val="bg1"/>
                </a:solidFill>
                <a:latin typeface="Century Gothic" charset="0"/>
                <a:ea typeface="Century Gothic" charset="0"/>
                <a:cs typeface="Century Gothic" charset="0"/>
              </a:defRPr>
            </a:lvl4pPr>
            <a:lvl5pPr marL="2114417" indent="-285750" algn="l" defTabSz="914334" rtl="0" eaLnBrk="1" latinLnBrk="0" hangingPunct="1">
              <a:lnSpc>
                <a:spcPct val="100000"/>
              </a:lnSpc>
              <a:spcBef>
                <a:spcPts val="500"/>
              </a:spcBef>
              <a:buSzPct val="100000"/>
              <a:buFont typeface="Wingdings" charset="2"/>
              <a:buChar char="v"/>
              <a:defRPr sz="1800" kern="1200">
                <a:solidFill>
                  <a:schemeClr val="bg1"/>
                </a:solidFill>
                <a:latin typeface="Century Gothic" charset="0"/>
                <a:ea typeface="Century Gothic" charset="0"/>
                <a:cs typeface="Century Gothic" charset="0"/>
              </a:defRPr>
            </a:lvl5pPr>
            <a:lvl6pPr marL="2514418"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586"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753"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5919"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1400" dirty="0"/>
              <a:t>VICE PRESIDENT STRATEGIC CLIENTS</a:t>
            </a:r>
            <a:br>
              <a:rPr lang="en-US" sz="1400" dirty="0"/>
            </a:br>
            <a:r>
              <a:rPr lang="en-US" sz="1400" dirty="0"/>
              <a:t>PAYER ACCOUNT MANAGEMENT</a:t>
            </a:r>
            <a:br>
              <a:rPr lang="en-US" sz="1400" dirty="0"/>
            </a:br>
            <a:r>
              <a:rPr lang="en-US" sz="1400" dirty="0"/>
              <a:t>Change Healthcare</a:t>
            </a:r>
          </a:p>
          <a:p>
            <a:pPr marL="0" indent="0" algn="ctr">
              <a:buNone/>
            </a:pPr>
            <a:endParaRPr lang="en-US" sz="1400" dirty="0"/>
          </a:p>
        </p:txBody>
      </p:sp>
      <p:sp>
        <p:nvSpPr>
          <p:cNvPr id="10" name="Text Placeholder 4">
            <a:extLst>
              <a:ext uri="{FF2B5EF4-FFF2-40B4-BE49-F238E27FC236}">
                <a16:creationId xmlns:a16="http://schemas.microsoft.com/office/drawing/2014/main" id="{3B8B33A0-7685-4010-89FD-56F67717A4A5}"/>
              </a:ext>
            </a:extLst>
          </p:cNvPr>
          <p:cNvSpPr txBox="1">
            <a:spLocks/>
          </p:cNvSpPr>
          <p:nvPr/>
        </p:nvSpPr>
        <p:spPr>
          <a:xfrm>
            <a:off x="4424567" y="4823628"/>
            <a:ext cx="3336925" cy="470482"/>
          </a:xfrm>
          <a:prstGeom prst="rect">
            <a:avLst/>
          </a:prstGeom>
        </p:spPr>
        <p:txBody>
          <a:bodyPr/>
          <a:lstStyle>
            <a:lvl1pPr marL="228584" indent="-228584" algn="l" defTabSz="914334" rtl="0" eaLnBrk="1" latinLnBrk="0" hangingPunct="1">
              <a:lnSpc>
                <a:spcPct val="100000"/>
              </a:lnSpc>
              <a:spcBef>
                <a:spcPts val="999"/>
              </a:spcBef>
              <a:buFont typeface="Arial"/>
              <a:buChar char="•"/>
              <a:defRPr sz="2400" kern="1200">
                <a:solidFill>
                  <a:schemeClr val="tx1"/>
                </a:solidFill>
                <a:latin typeface="Century Gothic" charset="0"/>
                <a:ea typeface="Century Gothic" charset="0"/>
                <a:cs typeface="Century Gothic" charset="0"/>
              </a:defRPr>
            </a:lvl1pPr>
            <a:lvl2pPr marL="685751" indent="-228584" algn="l" defTabSz="914334" rtl="0" eaLnBrk="1" latinLnBrk="0" hangingPunct="1">
              <a:lnSpc>
                <a:spcPct val="100000"/>
              </a:lnSpc>
              <a:spcBef>
                <a:spcPts val="500"/>
              </a:spcBef>
              <a:buFont typeface=".AppleSystemUIFont" charset="-120"/>
              <a:buChar char="–"/>
              <a:defRPr sz="2400" kern="1200">
                <a:solidFill>
                  <a:schemeClr val="tx1"/>
                </a:solidFill>
                <a:latin typeface="Century Gothic" charset="0"/>
                <a:ea typeface="Century Gothic" charset="0"/>
                <a:cs typeface="Century Gothic" charset="0"/>
              </a:defRPr>
            </a:lvl2pPr>
            <a:lvl3pPr marL="1142918" indent="-228584" algn="l" defTabSz="914334" rtl="0" eaLnBrk="1" latinLnBrk="0" hangingPunct="1">
              <a:lnSpc>
                <a:spcPct val="100000"/>
              </a:lnSpc>
              <a:spcBef>
                <a:spcPts val="500"/>
              </a:spcBef>
              <a:buFont typeface="Courier New" charset="0"/>
              <a:buChar char="o"/>
              <a:defRPr sz="2000" kern="1200">
                <a:solidFill>
                  <a:schemeClr val="tx1"/>
                </a:solidFill>
                <a:latin typeface="Century Gothic" charset="0"/>
                <a:ea typeface="Century Gothic" charset="0"/>
                <a:cs typeface="Century Gothic" charset="0"/>
              </a:defRPr>
            </a:lvl3pPr>
            <a:lvl4pPr marL="1600084" indent="-228584" algn="l" defTabSz="914334" rtl="0" eaLnBrk="1" latinLnBrk="0" hangingPunct="1">
              <a:lnSpc>
                <a:spcPct val="100000"/>
              </a:lnSpc>
              <a:spcBef>
                <a:spcPts val="500"/>
              </a:spcBef>
              <a:buFont typeface="Wingdings" charset="2"/>
              <a:buChar char="§"/>
              <a:defRPr sz="1800" kern="1200">
                <a:solidFill>
                  <a:schemeClr val="tx1"/>
                </a:solidFill>
                <a:latin typeface="Century Gothic" charset="0"/>
                <a:ea typeface="Century Gothic" charset="0"/>
                <a:cs typeface="Century Gothic" charset="0"/>
              </a:defRPr>
            </a:lvl4pPr>
            <a:lvl5pPr marL="2114417" indent="-285750" algn="l" defTabSz="914334" rtl="0" eaLnBrk="1" latinLnBrk="0" hangingPunct="1">
              <a:lnSpc>
                <a:spcPct val="100000"/>
              </a:lnSpc>
              <a:spcBef>
                <a:spcPts val="500"/>
              </a:spcBef>
              <a:buSzPct val="100000"/>
              <a:buFont typeface="Wingdings" charset="2"/>
              <a:buChar char="v"/>
              <a:defRPr sz="1800" kern="1200">
                <a:solidFill>
                  <a:schemeClr val="tx1"/>
                </a:solidFill>
                <a:latin typeface="Century Gothic" charset="0"/>
                <a:ea typeface="Century Gothic" charset="0"/>
                <a:cs typeface="Century Gothic" charset="0"/>
              </a:defRPr>
            </a:lvl5pPr>
            <a:lvl6pPr marL="2514418"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586"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753"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5919"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dirty="0">
                <a:solidFill>
                  <a:schemeClr val="bg1"/>
                </a:solidFill>
              </a:rPr>
              <a:t>ADAIR GALSTER</a:t>
            </a:r>
          </a:p>
        </p:txBody>
      </p:sp>
      <p:pic>
        <p:nvPicPr>
          <p:cNvPr id="11" name="Picture Placeholder 8" descr="A person smiling for the camera&#10;&#10;Description automatically generated with medium confidence">
            <a:extLst>
              <a:ext uri="{FF2B5EF4-FFF2-40B4-BE49-F238E27FC236}">
                <a16:creationId xmlns:a16="http://schemas.microsoft.com/office/drawing/2014/main" id="{9EE0D478-2F6D-49E3-A38D-BA57BA24460E}"/>
              </a:ext>
            </a:extLst>
          </p:cNvPr>
          <p:cNvPicPr>
            <a:picLocks noChangeAspect="1"/>
          </p:cNvPicPr>
          <p:nvPr/>
        </p:nvPicPr>
        <p:blipFill>
          <a:blip r:embed="rId4"/>
          <a:srcRect l="21493" r="21493"/>
          <a:stretch>
            <a:fillRect/>
          </a:stretch>
        </p:blipFill>
        <p:spPr>
          <a:xfrm>
            <a:off x="4967896" y="2163692"/>
            <a:ext cx="2190128" cy="2560320"/>
          </a:xfrm>
          <a:prstGeom prst="rect">
            <a:avLst/>
          </a:prstGeom>
        </p:spPr>
      </p:pic>
      <p:sp>
        <p:nvSpPr>
          <p:cNvPr id="12" name="Text Placeholder 6">
            <a:extLst>
              <a:ext uri="{FF2B5EF4-FFF2-40B4-BE49-F238E27FC236}">
                <a16:creationId xmlns:a16="http://schemas.microsoft.com/office/drawing/2014/main" id="{9872BB26-E479-49F4-8DBC-C929E16B9D13}"/>
              </a:ext>
            </a:extLst>
          </p:cNvPr>
          <p:cNvSpPr txBox="1">
            <a:spLocks/>
          </p:cNvSpPr>
          <p:nvPr/>
        </p:nvSpPr>
        <p:spPr>
          <a:xfrm>
            <a:off x="8251079" y="5304907"/>
            <a:ext cx="3348123" cy="670243"/>
          </a:xfrm>
          <a:prstGeom prst="rect">
            <a:avLst/>
          </a:prstGeom>
        </p:spPr>
        <p:txBody>
          <a:bodyPr vert="horz" lIns="91440" tIns="45720" rIns="91440" bIns="45720" rtlCol="0">
            <a:noAutofit/>
          </a:bodyPr>
          <a:lstStyle>
            <a:lvl1pPr marL="228584" indent="-228584" algn="l" defTabSz="914334" rtl="0" eaLnBrk="1" latinLnBrk="0" hangingPunct="1">
              <a:lnSpc>
                <a:spcPct val="100000"/>
              </a:lnSpc>
              <a:spcBef>
                <a:spcPts val="999"/>
              </a:spcBef>
              <a:buFont typeface="Arial"/>
              <a:buChar char="•"/>
              <a:defRPr sz="2400" kern="1200">
                <a:solidFill>
                  <a:schemeClr val="bg1"/>
                </a:solidFill>
                <a:latin typeface="Century Gothic" charset="0"/>
                <a:ea typeface="Century Gothic" charset="0"/>
                <a:cs typeface="Century Gothic" charset="0"/>
              </a:defRPr>
            </a:lvl1pPr>
            <a:lvl2pPr marL="685751" indent="-228584" algn="l" defTabSz="914334" rtl="0" eaLnBrk="1" latinLnBrk="0" hangingPunct="1">
              <a:lnSpc>
                <a:spcPct val="100000"/>
              </a:lnSpc>
              <a:spcBef>
                <a:spcPts val="500"/>
              </a:spcBef>
              <a:buFont typeface=".AppleSystemUIFont" charset="-120"/>
              <a:buChar char="–"/>
              <a:defRPr sz="2400" kern="1200">
                <a:solidFill>
                  <a:schemeClr val="bg1"/>
                </a:solidFill>
                <a:latin typeface="Century Gothic" charset="0"/>
                <a:ea typeface="Century Gothic" charset="0"/>
                <a:cs typeface="Century Gothic" charset="0"/>
              </a:defRPr>
            </a:lvl2pPr>
            <a:lvl3pPr marL="1142918" indent="-228584" algn="l" defTabSz="914334" rtl="0" eaLnBrk="1" latinLnBrk="0" hangingPunct="1">
              <a:lnSpc>
                <a:spcPct val="100000"/>
              </a:lnSpc>
              <a:spcBef>
                <a:spcPts val="500"/>
              </a:spcBef>
              <a:buFont typeface="Courier New" charset="0"/>
              <a:buChar char="o"/>
              <a:defRPr sz="2000" kern="1200">
                <a:solidFill>
                  <a:schemeClr val="bg1"/>
                </a:solidFill>
                <a:latin typeface="Century Gothic" charset="0"/>
                <a:ea typeface="Century Gothic" charset="0"/>
                <a:cs typeface="Century Gothic" charset="0"/>
              </a:defRPr>
            </a:lvl3pPr>
            <a:lvl4pPr marL="1600084" indent="-228584" algn="l" defTabSz="914334" rtl="0" eaLnBrk="1" latinLnBrk="0" hangingPunct="1">
              <a:lnSpc>
                <a:spcPct val="100000"/>
              </a:lnSpc>
              <a:spcBef>
                <a:spcPts val="500"/>
              </a:spcBef>
              <a:buFont typeface="Wingdings" charset="2"/>
              <a:buChar char="§"/>
              <a:defRPr sz="1800" kern="1200">
                <a:solidFill>
                  <a:schemeClr val="bg1"/>
                </a:solidFill>
                <a:latin typeface="Century Gothic" charset="0"/>
                <a:ea typeface="Century Gothic" charset="0"/>
                <a:cs typeface="Century Gothic" charset="0"/>
              </a:defRPr>
            </a:lvl4pPr>
            <a:lvl5pPr marL="2114417" indent="-285750" algn="l" defTabSz="914334" rtl="0" eaLnBrk="1" latinLnBrk="0" hangingPunct="1">
              <a:lnSpc>
                <a:spcPct val="100000"/>
              </a:lnSpc>
              <a:spcBef>
                <a:spcPts val="500"/>
              </a:spcBef>
              <a:buSzPct val="100000"/>
              <a:buFont typeface="Wingdings" charset="2"/>
              <a:buChar char="v"/>
              <a:defRPr sz="1800" kern="1200">
                <a:solidFill>
                  <a:schemeClr val="bg1"/>
                </a:solidFill>
                <a:latin typeface="Century Gothic" charset="0"/>
                <a:ea typeface="Century Gothic" charset="0"/>
                <a:cs typeface="Century Gothic" charset="0"/>
              </a:defRPr>
            </a:lvl5pPr>
            <a:lvl6pPr marL="2514418"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586"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753"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5919"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1400" dirty="0"/>
              <a:t>VICE PRESIDENT</a:t>
            </a:r>
            <a:br>
              <a:rPr lang="en-US" sz="1400" dirty="0"/>
            </a:br>
            <a:r>
              <a:rPr lang="en-US" sz="1400" dirty="0"/>
              <a:t>PAYMENT ACCURACY</a:t>
            </a:r>
            <a:br>
              <a:rPr lang="en-US" sz="1400" dirty="0"/>
            </a:br>
            <a:r>
              <a:rPr lang="en-US" sz="1400" dirty="0"/>
              <a:t>Change Healthcare</a:t>
            </a:r>
          </a:p>
        </p:txBody>
      </p:sp>
      <p:sp>
        <p:nvSpPr>
          <p:cNvPr id="13" name="Text Placeholder 4">
            <a:extLst>
              <a:ext uri="{FF2B5EF4-FFF2-40B4-BE49-F238E27FC236}">
                <a16:creationId xmlns:a16="http://schemas.microsoft.com/office/drawing/2014/main" id="{6D3E0F48-4851-4860-8508-55A0210D0108}"/>
              </a:ext>
            </a:extLst>
          </p:cNvPr>
          <p:cNvSpPr txBox="1">
            <a:spLocks/>
          </p:cNvSpPr>
          <p:nvPr/>
        </p:nvSpPr>
        <p:spPr>
          <a:xfrm>
            <a:off x="8189002" y="4832963"/>
            <a:ext cx="3410200" cy="470482"/>
          </a:xfrm>
          <a:prstGeom prst="rect">
            <a:avLst/>
          </a:prstGeom>
        </p:spPr>
        <p:txBody>
          <a:bodyPr/>
          <a:lstStyle>
            <a:lvl1pPr marL="228584" indent="-228584" algn="l" defTabSz="914334" rtl="0" eaLnBrk="1" latinLnBrk="0" hangingPunct="1">
              <a:lnSpc>
                <a:spcPct val="100000"/>
              </a:lnSpc>
              <a:spcBef>
                <a:spcPts val="999"/>
              </a:spcBef>
              <a:buFont typeface="Arial"/>
              <a:buChar char="•"/>
              <a:defRPr sz="2400" kern="1200">
                <a:solidFill>
                  <a:schemeClr val="tx1"/>
                </a:solidFill>
                <a:latin typeface="Century Gothic" charset="0"/>
                <a:ea typeface="Century Gothic" charset="0"/>
                <a:cs typeface="Century Gothic" charset="0"/>
              </a:defRPr>
            </a:lvl1pPr>
            <a:lvl2pPr marL="685751" indent="-228584" algn="l" defTabSz="914334" rtl="0" eaLnBrk="1" latinLnBrk="0" hangingPunct="1">
              <a:lnSpc>
                <a:spcPct val="100000"/>
              </a:lnSpc>
              <a:spcBef>
                <a:spcPts val="500"/>
              </a:spcBef>
              <a:buFont typeface=".AppleSystemUIFont" charset="-120"/>
              <a:buChar char="–"/>
              <a:defRPr sz="2400" kern="1200">
                <a:solidFill>
                  <a:schemeClr val="tx1"/>
                </a:solidFill>
                <a:latin typeface="Century Gothic" charset="0"/>
                <a:ea typeface="Century Gothic" charset="0"/>
                <a:cs typeface="Century Gothic" charset="0"/>
              </a:defRPr>
            </a:lvl2pPr>
            <a:lvl3pPr marL="1142918" indent="-228584" algn="l" defTabSz="914334" rtl="0" eaLnBrk="1" latinLnBrk="0" hangingPunct="1">
              <a:lnSpc>
                <a:spcPct val="100000"/>
              </a:lnSpc>
              <a:spcBef>
                <a:spcPts val="500"/>
              </a:spcBef>
              <a:buFont typeface="Courier New" charset="0"/>
              <a:buChar char="o"/>
              <a:defRPr sz="2000" kern="1200">
                <a:solidFill>
                  <a:schemeClr val="tx1"/>
                </a:solidFill>
                <a:latin typeface="Century Gothic" charset="0"/>
                <a:ea typeface="Century Gothic" charset="0"/>
                <a:cs typeface="Century Gothic" charset="0"/>
              </a:defRPr>
            </a:lvl3pPr>
            <a:lvl4pPr marL="1600084" indent="-228584" algn="l" defTabSz="914334" rtl="0" eaLnBrk="1" latinLnBrk="0" hangingPunct="1">
              <a:lnSpc>
                <a:spcPct val="100000"/>
              </a:lnSpc>
              <a:spcBef>
                <a:spcPts val="500"/>
              </a:spcBef>
              <a:buFont typeface="Wingdings" charset="2"/>
              <a:buChar char="§"/>
              <a:defRPr sz="1800" kern="1200">
                <a:solidFill>
                  <a:schemeClr val="tx1"/>
                </a:solidFill>
                <a:latin typeface="Century Gothic" charset="0"/>
                <a:ea typeface="Century Gothic" charset="0"/>
                <a:cs typeface="Century Gothic" charset="0"/>
              </a:defRPr>
            </a:lvl4pPr>
            <a:lvl5pPr marL="2114417" indent="-285750" algn="l" defTabSz="914334" rtl="0" eaLnBrk="1" latinLnBrk="0" hangingPunct="1">
              <a:lnSpc>
                <a:spcPct val="100000"/>
              </a:lnSpc>
              <a:spcBef>
                <a:spcPts val="500"/>
              </a:spcBef>
              <a:buSzPct val="100000"/>
              <a:buFont typeface="Wingdings" charset="2"/>
              <a:buChar char="v"/>
              <a:defRPr sz="1800" kern="1200">
                <a:solidFill>
                  <a:schemeClr val="tx1"/>
                </a:solidFill>
                <a:latin typeface="Century Gothic" charset="0"/>
                <a:ea typeface="Century Gothic" charset="0"/>
                <a:cs typeface="Century Gothic" charset="0"/>
              </a:defRPr>
            </a:lvl5pPr>
            <a:lvl6pPr marL="2514418"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586"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753"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5919"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dirty="0">
                <a:solidFill>
                  <a:schemeClr val="bg1"/>
                </a:solidFill>
              </a:rPr>
              <a:t>PETE TITAS</a:t>
            </a:r>
          </a:p>
        </p:txBody>
      </p:sp>
      <p:pic>
        <p:nvPicPr>
          <p:cNvPr id="14" name="Picture Placeholder 8" descr="A person in a suit&#10;&#10;Description automatically generated with low confidence">
            <a:extLst>
              <a:ext uri="{FF2B5EF4-FFF2-40B4-BE49-F238E27FC236}">
                <a16:creationId xmlns:a16="http://schemas.microsoft.com/office/drawing/2014/main" id="{184AD99B-8884-4942-9C0A-DCBAEF7407A1}"/>
              </a:ext>
            </a:extLst>
          </p:cNvPr>
          <p:cNvPicPr>
            <a:picLocks noChangeAspect="1"/>
          </p:cNvPicPr>
          <p:nvPr/>
        </p:nvPicPr>
        <p:blipFill>
          <a:blip r:embed="rId5"/>
          <a:srcRect l="7240" r="7240"/>
          <a:stretch>
            <a:fillRect/>
          </a:stretch>
        </p:blipFill>
        <p:spPr>
          <a:xfrm>
            <a:off x="8812102" y="2173027"/>
            <a:ext cx="2190128" cy="2560320"/>
          </a:xfrm>
          <a:prstGeom prst="rect">
            <a:avLst/>
          </a:prstGeom>
        </p:spPr>
      </p:pic>
    </p:spTree>
    <p:extLst>
      <p:ext uri="{BB962C8B-B14F-4D97-AF65-F5344CB8AC3E}">
        <p14:creationId xmlns:p14="http://schemas.microsoft.com/office/powerpoint/2010/main" val="4141602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7BEC0-960B-714E-BBCF-195F50A43C1C}"/>
              </a:ext>
            </a:extLst>
          </p:cNvPr>
          <p:cNvSpPr>
            <a:spLocks noGrp="1"/>
          </p:cNvSpPr>
          <p:nvPr>
            <p:ph type="title"/>
          </p:nvPr>
        </p:nvSpPr>
        <p:spPr/>
        <p:txBody>
          <a:bodyPr/>
          <a:lstStyle/>
          <a:p>
            <a:r>
              <a:rPr lang="en-US" dirty="0"/>
              <a:t>Today’s Experts</a:t>
            </a:r>
          </a:p>
        </p:txBody>
      </p:sp>
      <p:sp>
        <p:nvSpPr>
          <p:cNvPr id="15" name="Content Placeholder 14">
            <a:extLst>
              <a:ext uri="{FF2B5EF4-FFF2-40B4-BE49-F238E27FC236}">
                <a16:creationId xmlns:a16="http://schemas.microsoft.com/office/drawing/2014/main" id="{2B35DF23-B9F5-2E58-CBC8-DD62DF1F88BA}"/>
              </a:ext>
            </a:extLst>
          </p:cNvPr>
          <p:cNvSpPr>
            <a:spLocks noGrp="1"/>
          </p:cNvSpPr>
          <p:nvPr>
            <p:ph idx="1"/>
          </p:nvPr>
        </p:nvSpPr>
        <p:spPr>
          <a:xfrm>
            <a:off x="2066535" y="1530219"/>
            <a:ext cx="9624722" cy="4655977"/>
          </a:xfrm>
        </p:spPr>
        <p:txBody>
          <a:bodyPr>
            <a:normAutofit fontScale="92500"/>
          </a:bodyPr>
          <a:lstStyle/>
          <a:p>
            <a:pPr>
              <a:lnSpc>
                <a:spcPts val="1800"/>
              </a:lnSpc>
              <a:spcBef>
                <a:spcPts val="600"/>
              </a:spcBef>
            </a:pPr>
            <a:r>
              <a:rPr lang="en-US" sz="1600" b="1" dirty="0"/>
              <a:t>Stanley Guilbaud</a:t>
            </a:r>
            <a:r>
              <a:rPr lang="en-US" sz="1600" dirty="0"/>
              <a:t>, CEO, 360 Health Systems</a:t>
            </a:r>
          </a:p>
          <a:p>
            <a:pPr>
              <a:lnSpc>
                <a:spcPts val="1800"/>
              </a:lnSpc>
              <a:spcBef>
                <a:spcPts val="600"/>
              </a:spcBef>
            </a:pPr>
            <a:r>
              <a:rPr lang="en-US" sz="1600" dirty="0"/>
              <a:t>Accomplished operation, financial and analytics executive with more than 25 years of experience in the healthcare industry (medical, pharma, vision, dental) within the payor and provider sectors</a:t>
            </a:r>
          </a:p>
          <a:p>
            <a:pPr>
              <a:lnSpc>
                <a:spcPts val="1800"/>
              </a:lnSpc>
              <a:spcBef>
                <a:spcPts val="600"/>
              </a:spcBef>
            </a:pPr>
            <a:r>
              <a:rPr lang="en-US" sz="1600" dirty="0">
                <a:hlinkClick r:id="rId3"/>
              </a:rPr>
              <a:t>https://www.linkedin.com/in/stanley-guilbaud-cssbb-7205583/</a:t>
            </a:r>
            <a:endParaRPr lang="en-US" sz="1600" dirty="0"/>
          </a:p>
          <a:p>
            <a:pPr>
              <a:lnSpc>
                <a:spcPts val="3200"/>
              </a:lnSpc>
              <a:spcBef>
                <a:spcPts val="600"/>
              </a:spcBef>
            </a:pPr>
            <a:endParaRPr lang="en-US" sz="1600" b="1" dirty="0"/>
          </a:p>
          <a:p>
            <a:pPr>
              <a:lnSpc>
                <a:spcPts val="1800"/>
              </a:lnSpc>
              <a:spcBef>
                <a:spcPts val="600"/>
              </a:spcBef>
            </a:pPr>
            <a:r>
              <a:rPr lang="en-US" sz="1600" b="1" dirty="0"/>
              <a:t>Adair Galster</a:t>
            </a:r>
            <a:r>
              <a:rPr lang="en-US" sz="1600" dirty="0"/>
              <a:t>,</a:t>
            </a:r>
            <a:r>
              <a:rPr lang="en-US" sz="1600" b="1" dirty="0"/>
              <a:t> </a:t>
            </a:r>
            <a:r>
              <a:rPr lang="en-US" sz="1600" dirty="0"/>
              <a:t>Vice President Strategic Clients Payer Account Management, Change Healthcare</a:t>
            </a:r>
          </a:p>
          <a:p>
            <a:pPr>
              <a:lnSpc>
                <a:spcPts val="1800"/>
              </a:lnSpc>
              <a:spcBef>
                <a:spcPts val="600"/>
              </a:spcBef>
            </a:pPr>
            <a:r>
              <a:rPr lang="en-US" sz="1600" dirty="0"/>
              <a:t>Applying more than 22 years in the healthcare industry, Adair guides strategic, top-tier payer clients to ensure alignment, value, and successful partnerships </a:t>
            </a:r>
          </a:p>
          <a:p>
            <a:pPr>
              <a:lnSpc>
                <a:spcPts val="1800"/>
              </a:lnSpc>
              <a:spcBef>
                <a:spcPts val="600"/>
              </a:spcBef>
            </a:pPr>
            <a:r>
              <a:rPr lang="en-US" sz="1600" dirty="0">
                <a:hlinkClick r:id="rId4"/>
              </a:rPr>
              <a:t>https://www.linkedin.com/in/adair-galster-913a0bba/</a:t>
            </a:r>
            <a:endParaRPr lang="en-US" sz="1600" dirty="0"/>
          </a:p>
          <a:p>
            <a:pPr>
              <a:lnSpc>
                <a:spcPts val="1800"/>
              </a:lnSpc>
              <a:spcBef>
                <a:spcPts val="600"/>
              </a:spcBef>
            </a:pPr>
            <a:endParaRPr lang="en-US" sz="1600" dirty="0"/>
          </a:p>
          <a:p>
            <a:pPr>
              <a:lnSpc>
                <a:spcPts val="1800"/>
              </a:lnSpc>
              <a:spcBef>
                <a:spcPts val="600"/>
              </a:spcBef>
            </a:pPr>
            <a:r>
              <a:rPr lang="en-US" sz="1600" b="1" dirty="0"/>
              <a:t>Pete Titas</a:t>
            </a:r>
            <a:r>
              <a:rPr lang="en-US" sz="1600" dirty="0"/>
              <a:t>,</a:t>
            </a:r>
            <a:r>
              <a:rPr lang="en-US" sz="1600" b="1" dirty="0"/>
              <a:t> </a:t>
            </a:r>
            <a:r>
              <a:rPr lang="en-US" sz="1600" dirty="0"/>
              <a:t>Vice President, Payer Accuracy, Change Healthcare</a:t>
            </a:r>
          </a:p>
          <a:p>
            <a:pPr>
              <a:lnSpc>
                <a:spcPts val="1800"/>
              </a:lnSpc>
              <a:spcBef>
                <a:spcPts val="600"/>
              </a:spcBef>
            </a:pPr>
            <a:r>
              <a:rPr lang="en-US" sz="1600" dirty="0"/>
              <a:t>With more than 20 years in the healthcare industry, Pete takes a consultative approach to understand the existing landscape and focus on potential gap areas to drive incremental savings </a:t>
            </a:r>
          </a:p>
          <a:p>
            <a:pPr>
              <a:lnSpc>
                <a:spcPts val="1800"/>
              </a:lnSpc>
              <a:spcBef>
                <a:spcPts val="600"/>
              </a:spcBef>
            </a:pPr>
            <a:r>
              <a:rPr lang="en-US" sz="1600" dirty="0">
                <a:hlinkClick r:id="rId5"/>
              </a:rPr>
              <a:t>https://www.linkedin.com/in/pete-titas-5650124/</a:t>
            </a:r>
            <a:endParaRPr lang="en-US" sz="1600" dirty="0"/>
          </a:p>
        </p:txBody>
      </p:sp>
      <p:grpSp>
        <p:nvGrpSpPr>
          <p:cNvPr id="16" name="Group 15">
            <a:extLst>
              <a:ext uri="{FF2B5EF4-FFF2-40B4-BE49-F238E27FC236}">
                <a16:creationId xmlns:a16="http://schemas.microsoft.com/office/drawing/2014/main" id="{56E132DA-64A5-F14E-6C77-E6075FA16C5D}"/>
              </a:ext>
            </a:extLst>
          </p:cNvPr>
          <p:cNvGrpSpPr/>
          <p:nvPr/>
        </p:nvGrpSpPr>
        <p:grpSpPr>
          <a:xfrm>
            <a:off x="491412" y="652876"/>
            <a:ext cx="2360645" cy="2292793"/>
            <a:chOff x="7699247" y="0"/>
            <a:chExt cx="5447586" cy="5291006"/>
          </a:xfrm>
        </p:grpSpPr>
        <p:grpSp>
          <p:nvGrpSpPr>
            <p:cNvPr id="17" name="Group 16">
              <a:extLst>
                <a:ext uri="{FF2B5EF4-FFF2-40B4-BE49-F238E27FC236}">
                  <a16:creationId xmlns:a16="http://schemas.microsoft.com/office/drawing/2014/main" id="{487282D8-FAFC-E2F7-70E6-1380D013F131}"/>
                </a:ext>
              </a:extLst>
            </p:cNvPr>
            <p:cNvGrpSpPr/>
            <p:nvPr/>
          </p:nvGrpSpPr>
          <p:grpSpPr>
            <a:xfrm>
              <a:off x="7764564" y="0"/>
              <a:ext cx="5382269" cy="5291006"/>
              <a:chOff x="6904170" y="-1426743"/>
              <a:chExt cx="7980942" cy="7415963"/>
            </a:xfrm>
          </p:grpSpPr>
          <p:grpSp>
            <p:nvGrpSpPr>
              <p:cNvPr id="20" name="Group 19">
                <a:extLst>
                  <a:ext uri="{FF2B5EF4-FFF2-40B4-BE49-F238E27FC236}">
                    <a16:creationId xmlns:a16="http://schemas.microsoft.com/office/drawing/2014/main" id="{34C7E86B-E2F0-62B2-1486-4541B0977331}"/>
                  </a:ext>
                </a:extLst>
              </p:cNvPr>
              <p:cNvGrpSpPr/>
              <p:nvPr/>
            </p:nvGrpSpPr>
            <p:grpSpPr>
              <a:xfrm>
                <a:off x="6904170" y="1437148"/>
                <a:ext cx="4716315" cy="4552072"/>
                <a:chOff x="5694803" y="1422400"/>
                <a:chExt cx="4716315" cy="4552072"/>
              </a:xfrm>
            </p:grpSpPr>
            <p:sp>
              <p:nvSpPr>
                <p:cNvPr id="23" name="Freeform 32">
                  <a:extLst>
                    <a:ext uri="{FF2B5EF4-FFF2-40B4-BE49-F238E27FC236}">
                      <a16:creationId xmlns:a16="http://schemas.microsoft.com/office/drawing/2014/main" id="{10270165-5CF9-A203-1CCB-7CBD23627D2C}"/>
                    </a:ext>
                  </a:extLst>
                </p:cNvPr>
                <p:cNvSpPr/>
                <p:nvPr/>
              </p:nvSpPr>
              <p:spPr>
                <a:xfrm>
                  <a:off x="5694803" y="1422402"/>
                  <a:ext cx="4716315" cy="4063646"/>
                </a:xfrm>
                <a:custGeom>
                  <a:avLst/>
                  <a:gdLst>
                    <a:gd name="connsiteX0" fmla="*/ 330981 w 4716314"/>
                    <a:gd name="connsiteY0" fmla="*/ 0 h 4063647"/>
                    <a:gd name="connsiteX1" fmla="*/ 3477350 w 4716314"/>
                    <a:gd name="connsiteY1" fmla="*/ 0 h 4063647"/>
                    <a:gd name="connsiteX2" fmla="*/ 3661346 w 4716314"/>
                    <a:gd name="connsiteY2" fmla="*/ 98785 h 4063647"/>
                    <a:gd name="connsiteX3" fmla="*/ 4643533 w 4716314"/>
                    <a:gd name="connsiteY3" fmla="*/ 744541 h 4063647"/>
                    <a:gd name="connsiteX4" fmla="*/ 4716314 w 4716314"/>
                    <a:gd name="connsiteY4" fmla="*/ 802810 h 4063647"/>
                    <a:gd name="connsiteX5" fmla="*/ 4716314 w 4716314"/>
                    <a:gd name="connsiteY5" fmla="*/ 4063647 h 4063647"/>
                    <a:gd name="connsiteX6" fmla="*/ 4625264 w 4716314"/>
                    <a:gd name="connsiteY6" fmla="*/ 4057901 h 4063647"/>
                    <a:gd name="connsiteX7" fmla="*/ 1947064 w 4716314"/>
                    <a:gd name="connsiteY7" fmla="*/ 3127889 h 4063647"/>
                    <a:gd name="connsiteX8" fmla="*/ 174303 w 4716314"/>
                    <a:gd name="connsiteY8" fmla="*/ 1783110 h 4063647"/>
                    <a:gd name="connsiteX9" fmla="*/ 0 w 4716314"/>
                    <a:gd name="connsiteY9" fmla="*/ 1591100 h 4063647"/>
                    <a:gd name="connsiteX10" fmla="*/ 0 w 4716314"/>
                    <a:gd name="connsiteY10" fmla="*/ 330981 h 4063647"/>
                    <a:gd name="connsiteX11" fmla="*/ 330981 w 4716314"/>
                    <a:gd name="connsiteY11" fmla="*/ 0 h 406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16314" h="4063647">
                      <a:moveTo>
                        <a:pt x="330981" y="0"/>
                      </a:moveTo>
                      <a:lnTo>
                        <a:pt x="3477350" y="0"/>
                      </a:lnTo>
                      <a:lnTo>
                        <a:pt x="3661346" y="98785"/>
                      </a:lnTo>
                      <a:cubicBezTo>
                        <a:pt x="4016794" y="299946"/>
                        <a:pt x="4346131" y="517805"/>
                        <a:pt x="4643533" y="744541"/>
                      </a:cubicBezTo>
                      <a:lnTo>
                        <a:pt x="4716314" y="802810"/>
                      </a:lnTo>
                      <a:lnTo>
                        <a:pt x="4716314" y="4063647"/>
                      </a:lnTo>
                      <a:lnTo>
                        <a:pt x="4625264" y="4057901"/>
                      </a:lnTo>
                      <a:cubicBezTo>
                        <a:pt x="3848990" y="3980442"/>
                        <a:pt x="2894925" y="3664319"/>
                        <a:pt x="1947064" y="3127889"/>
                      </a:cubicBezTo>
                      <a:cubicBezTo>
                        <a:pt x="1236169" y="2725567"/>
                        <a:pt x="629714" y="2256454"/>
                        <a:pt x="174303" y="1783110"/>
                      </a:cubicBezTo>
                      <a:lnTo>
                        <a:pt x="0" y="1591100"/>
                      </a:lnTo>
                      <a:lnTo>
                        <a:pt x="0" y="330981"/>
                      </a:lnTo>
                      <a:cubicBezTo>
                        <a:pt x="0" y="148185"/>
                        <a:pt x="148185" y="0"/>
                        <a:pt x="330981" y="0"/>
                      </a:cubicBezTo>
                      <a:close/>
                    </a:path>
                  </a:pathLst>
                </a:custGeom>
                <a:solidFill>
                  <a:schemeClr val="tx1">
                    <a:alpha val="90124"/>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dirty="0"/>
                </a:p>
              </p:txBody>
            </p:sp>
            <p:sp>
              <p:nvSpPr>
                <p:cNvPr id="24" name="Freeform 33">
                  <a:extLst>
                    <a:ext uri="{FF2B5EF4-FFF2-40B4-BE49-F238E27FC236}">
                      <a16:creationId xmlns:a16="http://schemas.microsoft.com/office/drawing/2014/main" id="{1B28BC90-D80C-DCF0-9A51-3471F2CFE156}"/>
                    </a:ext>
                  </a:extLst>
                </p:cNvPr>
                <p:cNvSpPr/>
                <p:nvPr/>
              </p:nvSpPr>
              <p:spPr>
                <a:xfrm>
                  <a:off x="9172153" y="1422400"/>
                  <a:ext cx="1238964" cy="802810"/>
                </a:xfrm>
                <a:custGeom>
                  <a:avLst/>
                  <a:gdLst>
                    <a:gd name="connsiteX0" fmla="*/ 0 w 1238964"/>
                    <a:gd name="connsiteY0" fmla="*/ 0 h 802810"/>
                    <a:gd name="connsiteX1" fmla="*/ 907983 w 1238964"/>
                    <a:gd name="connsiteY1" fmla="*/ 0 h 802810"/>
                    <a:gd name="connsiteX2" fmla="*/ 1238964 w 1238964"/>
                    <a:gd name="connsiteY2" fmla="*/ 330981 h 802810"/>
                    <a:gd name="connsiteX3" fmla="*/ 1238964 w 1238964"/>
                    <a:gd name="connsiteY3" fmla="*/ 802810 h 802810"/>
                    <a:gd name="connsiteX4" fmla="*/ 1166183 w 1238964"/>
                    <a:gd name="connsiteY4" fmla="*/ 744541 h 802810"/>
                    <a:gd name="connsiteX5" fmla="*/ 183996 w 1238964"/>
                    <a:gd name="connsiteY5" fmla="*/ 98785 h 802810"/>
                    <a:gd name="connsiteX6" fmla="*/ 0 w 1238964"/>
                    <a:gd name="connsiteY6" fmla="*/ 0 h 80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964" h="802810">
                      <a:moveTo>
                        <a:pt x="0" y="0"/>
                      </a:moveTo>
                      <a:lnTo>
                        <a:pt x="907983" y="0"/>
                      </a:lnTo>
                      <a:cubicBezTo>
                        <a:pt x="1090779" y="0"/>
                        <a:pt x="1238964" y="148185"/>
                        <a:pt x="1238964" y="330981"/>
                      </a:cubicBezTo>
                      <a:lnTo>
                        <a:pt x="1238964" y="802810"/>
                      </a:lnTo>
                      <a:lnTo>
                        <a:pt x="1166183" y="744541"/>
                      </a:lnTo>
                      <a:cubicBezTo>
                        <a:pt x="868781" y="517805"/>
                        <a:pt x="539444" y="299946"/>
                        <a:pt x="183996" y="98785"/>
                      </a:cubicBezTo>
                      <a:lnTo>
                        <a:pt x="0" y="0"/>
                      </a:ln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dirty="0"/>
                </a:p>
              </p:txBody>
            </p:sp>
            <p:sp>
              <p:nvSpPr>
                <p:cNvPr id="25" name="Freeform 34">
                  <a:extLst>
                    <a:ext uri="{FF2B5EF4-FFF2-40B4-BE49-F238E27FC236}">
                      <a16:creationId xmlns:a16="http://schemas.microsoft.com/office/drawing/2014/main" id="{F162F0F3-84D1-2597-CE38-CEC12D8201D8}"/>
                    </a:ext>
                  </a:extLst>
                </p:cNvPr>
                <p:cNvSpPr/>
                <p:nvPr/>
              </p:nvSpPr>
              <p:spPr>
                <a:xfrm>
                  <a:off x="5694803" y="3013500"/>
                  <a:ext cx="4716314" cy="2960972"/>
                </a:xfrm>
                <a:custGeom>
                  <a:avLst/>
                  <a:gdLst>
                    <a:gd name="connsiteX0" fmla="*/ 0 w 4716314"/>
                    <a:gd name="connsiteY0" fmla="*/ 0 h 2960972"/>
                    <a:gd name="connsiteX1" fmla="*/ 174303 w 4716314"/>
                    <a:gd name="connsiteY1" fmla="*/ 192010 h 2960972"/>
                    <a:gd name="connsiteX2" fmla="*/ 1947064 w 4716314"/>
                    <a:gd name="connsiteY2" fmla="*/ 1536789 h 2960972"/>
                    <a:gd name="connsiteX3" fmla="*/ 4625264 w 4716314"/>
                    <a:gd name="connsiteY3" fmla="*/ 2466801 h 2960972"/>
                    <a:gd name="connsiteX4" fmla="*/ 4716314 w 4716314"/>
                    <a:gd name="connsiteY4" fmla="*/ 2472547 h 2960972"/>
                    <a:gd name="connsiteX5" fmla="*/ 4716314 w 4716314"/>
                    <a:gd name="connsiteY5" fmla="*/ 2629991 h 2960972"/>
                    <a:gd name="connsiteX6" fmla="*/ 4385333 w 4716314"/>
                    <a:gd name="connsiteY6" fmla="*/ 2960972 h 2960972"/>
                    <a:gd name="connsiteX7" fmla="*/ 330981 w 4716314"/>
                    <a:gd name="connsiteY7" fmla="*/ 2960972 h 2960972"/>
                    <a:gd name="connsiteX8" fmla="*/ 0 w 4716314"/>
                    <a:gd name="connsiteY8" fmla="*/ 2629991 h 2960972"/>
                    <a:gd name="connsiteX9" fmla="*/ 0 w 4716314"/>
                    <a:gd name="connsiteY9" fmla="*/ 0 h 29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6314" h="2960972">
                      <a:moveTo>
                        <a:pt x="0" y="0"/>
                      </a:moveTo>
                      <a:lnTo>
                        <a:pt x="174303" y="192010"/>
                      </a:lnTo>
                      <a:cubicBezTo>
                        <a:pt x="629714" y="665354"/>
                        <a:pt x="1236169" y="1134467"/>
                        <a:pt x="1947064" y="1536789"/>
                      </a:cubicBezTo>
                      <a:cubicBezTo>
                        <a:pt x="2894925" y="2073219"/>
                        <a:pt x="3848990" y="2389342"/>
                        <a:pt x="4625264" y="2466801"/>
                      </a:cubicBezTo>
                      <a:lnTo>
                        <a:pt x="4716314" y="2472547"/>
                      </a:lnTo>
                      <a:lnTo>
                        <a:pt x="4716314" y="2629991"/>
                      </a:lnTo>
                      <a:cubicBezTo>
                        <a:pt x="4716314" y="2812787"/>
                        <a:pt x="4568129" y="2960972"/>
                        <a:pt x="4385333" y="2960972"/>
                      </a:cubicBezTo>
                      <a:lnTo>
                        <a:pt x="330981" y="2960972"/>
                      </a:lnTo>
                      <a:cubicBezTo>
                        <a:pt x="148185" y="2960972"/>
                        <a:pt x="0" y="2812787"/>
                        <a:pt x="0" y="2629991"/>
                      </a:cubicBezTo>
                      <a:lnTo>
                        <a:pt x="0" y="0"/>
                      </a:ln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dirty="0"/>
                </a:p>
              </p:txBody>
            </p:sp>
          </p:grpSp>
          <p:sp>
            <p:nvSpPr>
              <p:cNvPr id="21" name="Arc 20">
                <a:extLst>
                  <a:ext uri="{FF2B5EF4-FFF2-40B4-BE49-F238E27FC236}">
                    <a16:creationId xmlns:a16="http://schemas.microsoft.com/office/drawing/2014/main" id="{454C53CA-5455-D726-1876-C578A62D7FC0}"/>
                  </a:ext>
                </a:extLst>
              </p:cNvPr>
              <p:cNvSpPr/>
              <p:nvPr/>
            </p:nvSpPr>
            <p:spPr>
              <a:xfrm rot="10424134">
                <a:off x="6957477" y="-1426743"/>
                <a:ext cx="7798449" cy="5140713"/>
              </a:xfrm>
              <a:prstGeom prst="arc">
                <a:avLst>
                  <a:gd name="adj1" fmla="val 15511267"/>
                  <a:gd name="adj2" fmla="val 18497"/>
                </a:avLst>
              </a:prstGeom>
              <a:ln w="12700">
                <a:solidFill>
                  <a:schemeClr val="accent1">
                    <a:lumMod val="20000"/>
                    <a:lumOff val="80000"/>
                    <a:alpha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p>
            </p:txBody>
          </p:sp>
          <p:sp>
            <p:nvSpPr>
              <p:cNvPr id="22" name="Arc 21">
                <a:extLst>
                  <a:ext uri="{FF2B5EF4-FFF2-40B4-BE49-F238E27FC236}">
                    <a16:creationId xmlns:a16="http://schemas.microsoft.com/office/drawing/2014/main" id="{D19901FB-4A54-07CE-DCE1-9CF0AE3F0C66}"/>
                  </a:ext>
                </a:extLst>
              </p:cNvPr>
              <p:cNvSpPr/>
              <p:nvPr/>
            </p:nvSpPr>
            <p:spPr>
              <a:xfrm rot="10800000">
                <a:off x="7086663" y="-1072570"/>
                <a:ext cx="7798449" cy="5140713"/>
              </a:xfrm>
              <a:prstGeom prst="arc">
                <a:avLst>
                  <a:gd name="adj1" fmla="val 15352715"/>
                  <a:gd name="adj2" fmla="val 18497"/>
                </a:avLst>
              </a:prstGeom>
              <a:ln w="12700">
                <a:solidFill>
                  <a:schemeClr val="accent1">
                    <a:lumMod val="20000"/>
                    <a:lumOff val="80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p>
            </p:txBody>
          </p:sp>
        </p:grpSp>
        <p:sp>
          <p:nvSpPr>
            <p:cNvPr id="18" name="Text Placeholder 4">
              <a:extLst>
                <a:ext uri="{FF2B5EF4-FFF2-40B4-BE49-F238E27FC236}">
                  <a16:creationId xmlns:a16="http://schemas.microsoft.com/office/drawing/2014/main" id="{0BA76B2E-EB9D-B5BE-5335-F747BD5D0EF8}"/>
                </a:ext>
              </a:extLst>
            </p:cNvPr>
            <p:cNvSpPr txBox="1">
              <a:spLocks/>
            </p:cNvSpPr>
            <p:nvPr/>
          </p:nvSpPr>
          <p:spPr>
            <a:xfrm>
              <a:off x="7699247" y="4820524"/>
              <a:ext cx="3342181" cy="470482"/>
            </a:xfrm>
            <a:prstGeom prst="rect">
              <a:avLst/>
            </a:prstGeom>
          </p:spPr>
          <p:txBody>
            <a:bodyPr/>
            <a:lstStyle>
              <a:lvl1pPr marL="228584" indent="-228584" algn="l" defTabSz="914334" rtl="0" eaLnBrk="1" latinLnBrk="0" hangingPunct="1">
                <a:lnSpc>
                  <a:spcPct val="100000"/>
                </a:lnSpc>
                <a:spcBef>
                  <a:spcPts val="999"/>
                </a:spcBef>
                <a:buFont typeface="Arial"/>
                <a:buChar char="•"/>
                <a:defRPr sz="2400" kern="1200">
                  <a:solidFill>
                    <a:schemeClr val="tx1"/>
                  </a:solidFill>
                  <a:latin typeface="Century Gothic" charset="0"/>
                  <a:ea typeface="Century Gothic" charset="0"/>
                  <a:cs typeface="Century Gothic" charset="0"/>
                </a:defRPr>
              </a:lvl1pPr>
              <a:lvl2pPr marL="685751" indent="-228584" algn="l" defTabSz="914334" rtl="0" eaLnBrk="1" latinLnBrk="0" hangingPunct="1">
                <a:lnSpc>
                  <a:spcPct val="100000"/>
                </a:lnSpc>
                <a:spcBef>
                  <a:spcPts val="500"/>
                </a:spcBef>
                <a:buFont typeface=".AppleSystemUIFont" charset="-120"/>
                <a:buChar char="–"/>
                <a:defRPr sz="2400" kern="1200">
                  <a:solidFill>
                    <a:schemeClr val="tx1"/>
                  </a:solidFill>
                  <a:latin typeface="Century Gothic" charset="0"/>
                  <a:ea typeface="Century Gothic" charset="0"/>
                  <a:cs typeface="Century Gothic" charset="0"/>
                </a:defRPr>
              </a:lvl2pPr>
              <a:lvl3pPr marL="1142918" indent="-228584" algn="l" defTabSz="914334" rtl="0" eaLnBrk="1" latinLnBrk="0" hangingPunct="1">
                <a:lnSpc>
                  <a:spcPct val="100000"/>
                </a:lnSpc>
                <a:spcBef>
                  <a:spcPts val="500"/>
                </a:spcBef>
                <a:buFont typeface="Courier New" charset="0"/>
                <a:buChar char="o"/>
                <a:defRPr sz="2000" kern="1200">
                  <a:solidFill>
                    <a:schemeClr val="tx1"/>
                  </a:solidFill>
                  <a:latin typeface="Century Gothic" charset="0"/>
                  <a:ea typeface="Century Gothic" charset="0"/>
                  <a:cs typeface="Century Gothic" charset="0"/>
                </a:defRPr>
              </a:lvl3pPr>
              <a:lvl4pPr marL="1600084" indent="-228584" algn="l" defTabSz="914334" rtl="0" eaLnBrk="1" latinLnBrk="0" hangingPunct="1">
                <a:lnSpc>
                  <a:spcPct val="100000"/>
                </a:lnSpc>
                <a:spcBef>
                  <a:spcPts val="500"/>
                </a:spcBef>
                <a:buFont typeface="Wingdings" charset="2"/>
                <a:buChar char="§"/>
                <a:defRPr sz="1800" kern="1200">
                  <a:solidFill>
                    <a:schemeClr val="tx1"/>
                  </a:solidFill>
                  <a:latin typeface="Century Gothic" charset="0"/>
                  <a:ea typeface="Century Gothic" charset="0"/>
                  <a:cs typeface="Century Gothic" charset="0"/>
                </a:defRPr>
              </a:lvl4pPr>
              <a:lvl5pPr marL="2114417" indent="-285750" algn="l" defTabSz="914334" rtl="0" eaLnBrk="1" latinLnBrk="0" hangingPunct="1">
                <a:lnSpc>
                  <a:spcPct val="100000"/>
                </a:lnSpc>
                <a:spcBef>
                  <a:spcPts val="500"/>
                </a:spcBef>
                <a:buSzPct val="100000"/>
                <a:buFont typeface="Wingdings" charset="2"/>
                <a:buChar char="v"/>
                <a:defRPr sz="1800" kern="1200">
                  <a:solidFill>
                    <a:schemeClr val="tx1"/>
                  </a:solidFill>
                  <a:latin typeface="Century Gothic" charset="0"/>
                  <a:ea typeface="Century Gothic" charset="0"/>
                  <a:cs typeface="Century Gothic" charset="0"/>
                </a:defRPr>
              </a:lvl5pPr>
              <a:lvl6pPr marL="2514418"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586"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753"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5919"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1000" dirty="0">
                  <a:solidFill>
                    <a:schemeClr val="bg1"/>
                  </a:solidFill>
                </a:rPr>
                <a:t>STANLEY GUILBAUD</a:t>
              </a:r>
            </a:p>
          </p:txBody>
        </p:sp>
        <p:pic>
          <p:nvPicPr>
            <p:cNvPr id="19" name="Picture Placeholder 11" descr="A person smiling for the camera&#10;&#10;Description automatically generated with medium confidence">
              <a:extLst>
                <a:ext uri="{FF2B5EF4-FFF2-40B4-BE49-F238E27FC236}">
                  <a16:creationId xmlns:a16="http://schemas.microsoft.com/office/drawing/2014/main" id="{E7412F42-626E-FAC0-AC0B-CD6D22D38088}"/>
                </a:ext>
              </a:extLst>
            </p:cNvPr>
            <p:cNvPicPr>
              <a:picLocks noChangeAspect="1"/>
            </p:cNvPicPr>
            <p:nvPr/>
          </p:nvPicPr>
          <p:blipFill>
            <a:blip r:embed="rId6"/>
            <a:srcRect l="7240" r="7240"/>
            <a:stretch>
              <a:fillRect/>
            </a:stretch>
          </p:blipFill>
          <p:spPr>
            <a:xfrm>
              <a:off x="8255010" y="2160588"/>
              <a:ext cx="2190128" cy="2560320"/>
            </a:xfrm>
            <a:prstGeom prst="rect">
              <a:avLst/>
            </a:prstGeom>
          </p:spPr>
        </p:pic>
      </p:grpSp>
      <p:grpSp>
        <p:nvGrpSpPr>
          <p:cNvPr id="28" name="Group 27">
            <a:extLst>
              <a:ext uri="{FF2B5EF4-FFF2-40B4-BE49-F238E27FC236}">
                <a16:creationId xmlns:a16="http://schemas.microsoft.com/office/drawing/2014/main" id="{174F9650-6E1B-0478-A288-CA6EF87548DF}"/>
              </a:ext>
            </a:extLst>
          </p:cNvPr>
          <p:cNvGrpSpPr/>
          <p:nvPr/>
        </p:nvGrpSpPr>
        <p:grpSpPr>
          <a:xfrm>
            <a:off x="491412" y="2307194"/>
            <a:ext cx="2360645" cy="2292793"/>
            <a:chOff x="7063272" y="-534635"/>
            <a:chExt cx="2360645" cy="2292793"/>
          </a:xfrm>
        </p:grpSpPr>
        <p:grpSp>
          <p:nvGrpSpPr>
            <p:cNvPr id="29" name="Group 28">
              <a:extLst>
                <a:ext uri="{FF2B5EF4-FFF2-40B4-BE49-F238E27FC236}">
                  <a16:creationId xmlns:a16="http://schemas.microsoft.com/office/drawing/2014/main" id="{8F592438-020E-740D-2DEB-154F170C8160}"/>
                </a:ext>
              </a:extLst>
            </p:cNvPr>
            <p:cNvGrpSpPr/>
            <p:nvPr/>
          </p:nvGrpSpPr>
          <p:grpSpPr>
            <a:xfrm>
              <a:off x="7063272" y="-534635"/>
              <a:ext cx="2360645" cy="2292793"/>
              <a:chOff x="7699247" y="0"/>
              <a:chExt cx="5447586" cy="5291006"/>
            </a:xfrm>
          </p:grpSpPr>
          <p:grpSp>
            <p:nvGrpSpPr>
              <p:cNvPr id="31" name="Group 30">
                <a:extLst>
                  <a:ext uri="{FF2B5EF4-FFF2-40B4-BE49-F238E27FC236}">
                    <a16:creationId xmlns:a16="http://schemas.microsoft.com/office/drawing/2014/main" id="{5D70E9D9-D7DF-E22A-7449-C21C4A92AA21}"/>
                  </a:ext>
                </a:extLst>
              </p:cNvPr>
              <p:cNvGrpSpPr/>
              <p:nvPr/>
            </p:nvGrpSpPr>
            <p:grpSpPr>
              <a:xfrm>
                <a:off x="7764564" y="0"/>
                <a:ext cx="5382269" cy="5291006"/>
                <a:chOff x="6904170" y="-1426743"/>
                <a:chExt cx="7980942" cy="7415963"/>
              </a:xfrm>
            </p:grpSpPr>
            <p:grpSp>
              <p:nvGrpSpPr>
                <p:cNvPr id="33" name="Group 32">
                  <a:extLst>
                    <a:ext uri="{FF2B5EF4-FFF2-40B4-BE49-F238E27FC236}">
                      <a16:creationId xmlns:a16="http://schemas.microsoft.com/office/drawing/2014/main" id="{4ACCBAE0-2E78-68EE-F75A-3D4164EAEF1E}"/>
                    </a:ext>
                  </a:extLst>
                </p:cNvPr>
                <p:cNvGrpSpPr/>
                <p:nvPr/>
              </p:nvGrpSpPr>
              <p:grpSpPr>
                <a:xfrm>
                  <a:off x="6904170" y="1437148"/>
                  <a:ext cx="4716315" cy="4552072"/>
                  <a:chOff x="5694803" y="1422400"/>
                  <a:chExt cx="4716315" cy="4552072"/>
                </a:xfrm>
              </p:grpSpPr>
              <p:sp>
                <p:nvSpPr>
                  <p:cNvPr id="36" name="Freeform 32">
                    <a:extLst>
                      <a:ext uri="{FF2B5EF4-FFF2-40B4-BE49-F238E27FC236}">
                        <a16:creationId xmlns:a16="http://schemas.microsoft.com/office/drawing/2014/main" id="{B9C046A0-7C74-E05C-A031-92FF3D11CADC}"/>
                      </a:ext>
                    </a:extLst>
                  </p:cNvPr>
                  <p:cNvSpPr/>
                  <p:nvPr/>
                </p:nvSpPr>
                <p:spPr>
                  <a:xfrm>
                    <a:off x="5694803" y="1422402"/>
                    <a:ext cx="4716315" cy="4063646"/>
                  </a:xfrm>
                  <a:custGeom>
                    <a:avLst/>
                    <a:gdLst>
                      <a:gd name="connsiteX0" fmla="*/ 330981 w 4716314"/>
                      <a:gd name="connsiteY0" fmla="*/ 0 h 4063647"/>
                      <a:gd name="connsiteX1" fmla="*/ 3477350 w 4716314"/>
                      <a:gd name="connsiteY1" fmla="*/ 0 h 4063647"/>
                      <a:gd name="connsiteX2" fmla="*/ 3661346 w 4716314"/>
                      <a:gd name="connsiteY2" fmla="*/ 98785 h 4063647"/>
                      <a:gd name="connsiteX3" fmla="*/ 4643533 w 4716314"/>
                      <a:gd name="connsiteY3" fmla="*/ 744541 h 4063647"/>
                      <a:gd name="connsiteX4" fmla="*/ 4716314 w 4716314"/>
                      <a:gd name="connsiteY4" fmla="*/ 802810 h 4063647"/>
                      <a:gd name="connsiteX5" fmla="*/ 4716314 w 4716314"/>
                      <a:gd name="connsiteY5" fmla="*/ 4063647 h 4063647"/>
                      <a:gd name="connsiteX6" fmla="*/ 4625264 w 4716314"/>
                      <a:gd name="connsiteY6" fmla="*/ 4057901 h 4063647"/>
                      <a:gd name="connsiteX7" fmla="*/ 1947064 w 4716314"/>
                      <a:gd name="connsiteY7" fmla="*/ 3127889 h 4063647"/>
                      <a:gd name="connsiteX8" fmla="*/ 174303 w 4716314"/>
                      <a:gd name="connsiteY8" fmla="*/ 1783110 h 4063647"/>
                      <a:gd name="connsiteX9" fmla="*/ 0 w 4716314"/>
                      <a:gd name="connsiteY9" fmla="*/ 1591100 h 4063647"/>
                      <a:gd name="connsiteX10" fmla="*/ 0 w 4716314"/>
                      <a:gd name="connsiteY10" fmla="*/ 330981 h 4063647"/>
                      <a:gd name="connsiteX11" fmla="*/ 330981 w 4716314"/>
                      <a:gd name="connsiteY11" fmla="*/ 0 h 406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16314" h="4063647">
                        <a:moveTo>
                          <a:pt x="330981" y="0"/>
                        </a:moveTo>
                        <a:lnTo>
                          <a:pt x="3477350" y="0"/>
                        </a:lnTo>
                        <a:lnTo>
                          <a:pt x="3661346" y="98785"/>
                        </a:lnTo>
                        <a:cubicBezTo>
                          <a:pt x="4016794" y="299946"/>
                          <a:pt x="4346131" y="517805"/>
                          <a:pt x="4643533" y="744541"/>
                        </a:cubicBezTo>
                        <a:lnTo>
                          <a:pt x="4716314" y="802810"/>
                        </a:lnTo>
                        <a:lnTo>
                          <a:pt x="4716314" y="4063647"/>
                        </a:lnTo>
                        <a:lnTo>
                          <a:pt x="4625264" y="4057901"/>
                        </a:lnTo>
                        <a:cubicBezTo>
                          <a:pt x="3848990" y="3980442"/>
                          <a:pt x="2894925" y="3664319"/>
                          <a:pt x="1947064" y="3127889"/>
                        </a:cubicBezTo>
                        <a:cubicBezTo>
                          <a:pt x="1236169" y="2725567"/>
                          <a:pt x="629714" y="2256454"/>
                          <a:pt x="174303" y="1783110"/>
                        </a:cubicBezTo>
                        <a:lnTo>
                          <a:pt x="0" y="1591100"/>
                        </a:lnTo>
                        <a:lnTo>
                          <a:pt x="0" y="330981"/>
                        </a:lnTo>
                        <a:cubicBezTo>
                          <a:pt x="0" y="148185"/>
                          <a:pt x="148185" y="0"/>
                          <a:pt x="330981" y="0"/>
                        </a:cubicBezTo>
                        <a:close/>
                      </a:path>
                    </a:pathLst>
                  </a:custGeom>
                  <a:solidFill>
                    <a:schemeClr val="tx1">
                      <a:alpha val="90124"/>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dirty="0"/>
                  </a:p>
                </p:txBody>
              </p:sp>
              <p:sp>
                <p:nvSpPr>
                  <p:cNvPr id="37" name="Freeform 33">
                    <a:extLst>
                      <a:ext uri="{FF2B5EF4-FFF2-40B4-BE49-F238E27FC236}">
                        <a16:creationId xmlns:a16="http://schemas.microsoft.com/office/drawing/2014/main" id="{B8BDD8A4-620F-5CAC-8325-23520A18B52A}"/>
                      </a:ext>
                    </a:extLst>
                  </p:cNvPr>
                  <p:cNvSpPr/>
                  <p:nvPr/>
                </p:nvSpPr>
                <p:spPr>
                  <a:xfrm>
                    <a:off x="9172153" y="1422400"/>
                    <a:ext cx="1238964" cy="802810"/>
                  </a:xfrm>
                  <a:custGeom>
                    <a:avLst/>
                    <a:gdLst>
                      <a:gd name="connsiteX0" fmla="*/ 0 w 1238964"/>
                      <a:gd name="connsiteY0" fmla="*/ 0 h 802810"/>
                      <a:gd name="connsiteX1" fmla="*/ 907983 w 1238964"/>
                      <a:gd name="connsiteY1" fmla="*/ 0 h 802810"/>
                      <a:gd name="connsiteX2" fmla="*/ 1238964 w 1238964"/>
                      <a:gd name="connsiteY2" fmla="*/ 330981 h 802810"/>
                      <a:gd name="connsiteX3" fmla="*/ 1238964 w 1238964"/>
                      <a:gd name="connsiteY3" fmla="*/ 802810 h 802810"/>
                      <a:gd name="connsiteX4" fmla="*/ 1166183 w 1238964"/>
                      <a:gd name="connsiteY4" fmla="*/ 744541 h 802810"/>
                      <a:gd name="connsiteX5" fmla="*/ 183996 w 1238964"/>
                      <a:gd name="connsiteY5" fmla="*/ 98785 h 802810"/>
                      <a:gd name="connsiteX6" fmla="*/ 0 w 1238964"/>
                      <a:gd name="connsiteY6" fmla="*/ 0 h 80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964" h="802810">
                        <a:moveTo>
                          <a:pt x="0" y="0"/>
                        </a:moveTo>
                        <a:lnTo>
                          <a:pt x="907983" y="0"/>
                        </a:lnTo>
                        <a:cubicBezTo>
                          <a:pt x="1090779" y="0"/>
                          <a:pt x="1238964" y="148185"/>
                          <a:pt x="1238964" y="330981"/>
                        </a:cubicBezTo>
                        <a:lnTo>
                          <a:pt x="1238964" y="802810"/>
                        </a:lnTo>
                        <a:lnTo>
                          <a:pt x="1166183" y="744541"/>
                        </a:lnTo>
                        <a:cubicBezTo>
                          <a:pt x="868781" y="517805"/>
                          <a:pt x="539444" y="299946"/>
                          <a:pt x="183996" y="98785"/>
                        </a:cubicBezTo>
                        <a:lnTo>
                          <a:pt x="0" y="0"/>
                        </a:ln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dirty="0"/>
                  </a:p>
                </p:txBody>
              </p:sp>
              <p:sp>
                <p:nvSpPr>
                  <p:cNvPr id="38" name="Freeform 34">
                    <a:extLst>
                      <a:ext uri="{FF2B5EF4-FFF2-40B4-BE49-F238E27FC236}">
                        <a16:creationId xmlns:a16="http://schemas.microsoft.com/office/drawing/2014/main" id="{6AB46DB7-F0E1-DAAF-462D-F213FA4F34AB}"/>
                      </a:ext>
                    </a:extLst>
                  </p:cNvPr>
                  <p:cNvSpPr/>
                  <p:nvPr/>
                </p:nvSpPr>
                <p:spPr>
                  <a:xfrm>
                    <a:off x="5694803" y="3013500"/>
                    <a:ext cx="4716314" cy="2960972"/>
                  </a:xfrm>
                  <a:custGeom>
                    <a:avLst/>
                    <a:gdLst>
                      <a:gd name="connsiteX0" fmla="*/ 0 w 4716314"/>
                      <a:gd name="connsiteY0" fmla="*/ 0 h 2960972"/>
                      <a:gd name="connsiteX1" fmla="*/ 174303 w 4716314"/>
                      <a:gd name="connsiteY1" fmla="*/ 192010 h 2960972"/>
                      <a:gd name="connsiteX2" fmla="*/ 1947064 w 4716314"/>
                      <a:gd name="connsiteY2" fmla="*/ 1536789 h 2960972"/>
                      <a:gd name="connsiteX3" fmla="*/ 4625264 w 4716314"/>
                      <a:gd name="connsiteY3" fmla="*/ 2466801 h 2960972"/>
                      <a:gd name="connsiteX4" fmla="*/ 4716314 w 4716314"/>
                      <a:gd name="connsiteY4" fmla="*/ 2472547 h 2960972"/>
                      <a:gd name="connsiteX5" fmla="*/ 4716314 w 4716314"/>
                      <a:gd name="connsiteY5" fmla="*/ 2629991 h 2960972"/>
                      <a:gd name="connsiteX6" fmla="*/ 4385333 w 4716314"/>
                      <a:gd name="connsiteY6" fmla="*/ 2960972 h 2960972"/>
                      <a:gd name="connsiteX7" fmla="*/ 330981 w 4716314"/>
                      <a:gd name="connsiteY7" fmla="*/ 2960972 h 2960972"/>
                      <a:gd name="connsiteX8" fmla="*/ 0 w 4716314"/>
                      <a:gd name="connsiteY8" fmla="*/ 2629991 h 2960972"/>
                      <a:gd name="connsiteX9" fmla="*/ 0 w 4716314"/>
                      <a:gd name="connsiteY9" fmla="*/ 0 h 29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6314" h="2960972">
                        <a:moveTo>
                          <a:pt x="0" y="0"/>
                        </a:moveTo>
                        <a:lnTo>
                          <a:pt x="174303" y="192010"/>
                        </a:lnTo>
                        <a:cubicBezTo>
                          <a:pt x="629714" y="665354"/>
                          <a:pt x="1236169" y="1134467"/>
                          <a:pt x="1947064" y="1536789"/>
                        </a:cubicBezTo>
                        <a:cubicBezTo>
                          <a:pt x="2894925" y="2073219"/>
                          <a:pt x="3848990" y="2389342"/>
                          <a:pt x="4625264" y="2466801"/>
                        </a:cubicBezTo>
                        <a:lnTo>
                          <a:pt x="4716314" y="2472547"/>
                        </a:lnTo>
                        <a:lnTo>
                          <a:pt x="4716314" y="2629991"/>
                        </a:lnTo>
                        <a:cubicBezTo>
                          <a:pt x="4716314" y="2812787"/>
                          <a:pt x="4568129" y="2960972"/>
                          <a:pt x="4385333" y="2960972"/>
                        </a:cubicBezTo>
                        <a:lnTo>
                          <a:pt x="330981" y="2960972"/>
                        </a:lnTo>
                        <a:cubicBezTo>
                          <a:pt x="148185" y="2960972"/>
                          <a:pt x="0" y="2812787"/>
                          <a:pt x="0" y="2629991"/>
                        </a:cubicBezTo>
                        <a:lnTo>
                          <a:pt x="0" y="0"/>
                        </a:ln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dirty="0"/>
                  </a:p>
                </p:txBody>
              </p:sp>
            </p:grpSp>
            <p:sp>
              <p:nvSpPr>
                <p:cNvPr id="34" name="Arc 33">
                  <a:extLst>
                    <a:ext uri="{FF2B5EF4-FFF2-40B4-BE49-F238E27FC236}">
                      <a16:creationId xmlns:a16="http://schemas.microsoft.com/office/drawing/2014/main" id="{6BE94904-7757-0D5F-5FCE-3E184C690972}"/>
                    </a:ext>
                  </a:extLst>
                </p:cNvPr>
                <p:cNvSpPr/>
                <p:nvPr/>
              </p:nvSpPr>
              <p:spPr>
                <a:xfrm rot="10424134">
                  <a:off x="6957477" y="-1426743"/>
                  <a:ext cx="7798449" cy="5140713"/>
                </a:xfrm>
                <a:prstGeom prst="arc">
                  <a:avLst>
                    <a:gd name="adj1" fmla="val 15511267"/>
                    <a:gd name="adj2" fmla="val 18497"/>
                  </a:avLst>
                </a:prstGeom>
                <a:ln w="12700">
                  <a:solidFill>
                    <a:schemeClr val="accent1">
                      <a:lumMod val="20000"/>
                      <a:lumOff val="80000"/>
                      <a:alpha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p>
              </p:txBody>
            </p:sp>
            <p:sp>
              <p:nvSpPr>
                <p:cNvPr id="35" name="Arc 34">
                  <a:extLst>
                    <a:ext uri="{FF2B5EF4-FFF2-40B4-BE49-F238E27FC236}">
                      <a16:creationId xmlns:a16="http://schemas.microsoft.com/office/drawing/2014/main" id="{5CB91B08-8002-6848-D92B-6F96B43D6393}"/>
                    </a:ext>
                  </a:extLst>
                </p:cNvPr>
                <p:cNvSpPr/>
                <p:nvPr/>
              </p:nvSpPr>
              <p:spPr>
                <a:xfrm rot="10800000">
                  <a:off x="7086663" y="-1072570"/>
                  <a:ext cx="7798449" cy="5140713"/>
                </a:xfrm>
                <a:prstGeom prst="arc">
                  <a:avLst>
                    <a:gd name="adj1" fmla="val 15352715"/>
                    <a:gd name="adj2" fmla="val 18497"/>
                  </a:avLst>
                </a:prstGeom>
                <a:ln w="12700">
                  <a:solidFill>
                    <a:schemeClr val="accent1">
                      <a:lumMod val="20000"/>
                      <a:lumOff val="80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p>
              </p:txBody>
            </p:sp>
          </p:grpSp>
          <p:sp>
            <p:nvSpPr>
              <p:cNvPr id="32" name="Text Placeholder 4">
                <a:extLst>
                  <a:ext uri="{FF2B5EF4-FFF2-40B4-BE49-F238E27FC236}">
                    <a16:creationId xmlns:a16="http://schemas.microsoft.com/office/drawing/2014/main" id="{E1BDC2FC-9BAB-46BF-2F78-DB8EA57D0509}"/>
                  </a:ext>
                </a:extLst>
              </p:cNvPr>
              <p:cNvSpPr txBox="1">
                <a:spLocks/>
              </p:cNvSpPr>
              <p:nvPr/>
            </p:nvSpPr>
            <p:spPr>
              <a:xfrm>
                <a:off x="7699247" y="4820524"/>
                <a:ext cx="3342181" cy="470482"/>
              </a:xfrm>
              <a:prstGeom prst="rect">
                <a:avLst/>
              </a:prstGeom>
            </p:spPr>
            <p:txBody>
              <a:bodyPr/>
              <a:lstStyle>
                <a:lvl1pPr marL="228584" indent="-228584" algn="l" defTabSz="914334" rtl="0" eaLnBrk="1" latinLnBrk="0" hangingPunct="1">
                  <a:lnSpc>
                    <a:spcPct val="100000"/>
                  </a:lnSpc>
                  <a:spcBef>
                    <a:spcPts val="999"/>
                  </a:spcBef>
                  <a:buFont typeface="Arial"/>
                  <a:buChar char="•"/>
                  <a:defRPr sz="2400" kern="1200">
                    <a:solidFill>
                      <a:schemeClr val="tx1"/>
                    </a:solidFill>
                    <a:latin typeface="Century Gothic" charset="0"/>
                    <a:ea typeface="Century Gothic" charset="0"/>
                    <a:cs typeface="Century Gothic" charset="0"/>
                  </a:defRPr>
                </a:lvl1pPr>
                <a:lvl2pPr marL="685751" indent="-228584" algn="l" defTabSz="914334" rtl="0" eaLnBrk="1" latinLnBrk="0" hangingPunct="1">
                  <a:lnSpc>
                    <a:spcPct val="100000"/>
                  </a:lnSpc>
                  <a:spcBef>
                    <a:spcPts val="500"/>
                  </a:spcBef>
                  <a:buFont typeface=".AppleSystemUIFont" charset="-120"/>
                  <a:buChar char="–"/>
                  <a:defRPr sz="2400" kern="1200">
                    <a:solidFill>
                      <a:schemeClr val="tx1"/>
                    </a:solidFill>
                    <a:latin typeface="Century Gothic" charset="0"/>
                    <a:ea typeface="Century Gothic" charset="0"/>
                    <a:cs typeface="Century Gothic" charset="0"/>
                  </a:defRPr>
                </a:lvl2pPr>
                <a:lvl3pPr marL="1142918" indent="-228584" algn="l" defTabSz="914334" rtl="0" eaLnBrk="1" latinLnBrk="0" hangingPunct="1">
                  <a:lnSpc>
                    <a:spcPct val="100000"/>
                  </a:lnSpc>
                  <a:spcBef>
                    <a:spcPts val="500"/>
                  </a:spcBef>
                  <a:buFont typeface="Courier New" charset="0"/>
                  <a:buChar char="o"/>
                  <a:defRPr sz="2000" kern="1200">
                    <a:solidFill>
                      <a:schemeClr val="tx1"/>
                    </a:solidFill>
                    <a:latin typeface="Century Gothic" charset="0"/>
                    <a:ea typeface="Century Gothic" charset="0"/>
                    <a:cs typeface="Century Gothic" charset="0"/>
                  </a:defRPr>
                </a:lvl3pPr>
                <a:lvl4pPr marL="1600084" indent="-228584" algn="l" defTabSz="914334" rtl="0" eaLnBrk="1" latinLnBrk="0" hangingPunct="1">
                  <a:lnSpc>
                    <a:spcPct val="100000"/>
                  </a:lnSpc>
                  <a:spcBef>
                    <a:spcPts val="500"/>
                  </a:spcBef>
                  <a:buFont typeface="Wingdings" charset="2"/>
                  <a:buChar char="§"/>
                  <a:defRPr sz="1800" kern="1200">
                    <a:solidFill>
                      <a:schemeClr val="tx1"/>
                    </a:solidFill>
                    <a:latin typeface="Century Gothic" charset="0"/>
                    <a:ea typeface="Century Gothic" charset="0"/>
                    <a:cs typeface="Century Gothic" charset="0"/>
                  </a:defRPr>
                </a:lvl4pPr>
                <a:lvl5pPr marL="2114417" indent="-285750" algn="l" defTabSz="914334" rtl="0" eaLnBrk="1" latinLnBrk="0" hangingPunct="1">
                  <a:lnSpc>
                    <a:spcPct val="100000"/>
                  </a:lnSpc>
                  <a:spcBef>
                    <a:spcPts val="500"/>
                  </a:spcBef>
                  <a:buSzPct val="100000"/>
                  <a:buFont typeface="Wingdings" charset="2"/>
                  <a:buChar char="v"/>
                  <a:defRPr sz="1800" kern="1200">
                    <a:solidFill>
                      <a:schemeClr val="tx1"/>
                    </a:solidFill>
                    <a:latin typeface="Century Gothic" charset="0"/>
                    <a:ea typeface="Century Gothic" charset="0"/>
                    <a:cs typeface="Century Gothic" charset="0"/>
                  </a:defRPr>
                </a:lvl5pPr>
                <a:lvl6pPr marL="2514418"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586"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753"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5919"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1000" dirty="0">
                    <a:solidFill>
                      <a:schemeClr val="bg1"/>
                    </a:solidFill>
                  </a:rPr>
                  <a:t>ADAIR GALSTER</a:t>
                </a:r>
              </a:p>
            </p:txBody>
          </p:sp>
        </p:grpSp>
        <p:pic>
          <p:nvPicPr>
            <p:cNvPr id="30" name="Picture Placeholder 8" descr="A person smiling for the camera&#10;&#10;Description automatically generated with medium confidence">
              <a:extLst>
                <a:ext uri="{FF2B5EF4-FFF2-40B4-BE49-F238E27FC236}">
                  <a16:creationId xmlns:a16="http://schemas.microsoft.com/office/drawing/2014/main" id="{FA773F26-6E58-1B87-9ED4-F36D986ACB53}"/>
                </a:ext>
              </a:extLst>
            </p:cNvPr>
            <p:cNvPicPr>
              <a:picLocks noChangeAspect="1"/>
            </p:cNvPicPr>
            <p:nvPr/>
          </p:nvPicPr>
          <p:blipFill>
            <a:blip r:embed="rId7"/>
            <a:srcRect l="21493" r="21493"/>
            <a:stretch>
              <a:fillRect/>
            </a:stretch>
          </p:blipFill>
          <p:spPr>
            <a:xfrm>
              <a:off x="7297594" y="424224"/>
              <a:ext cx="949064" cy="1109482"/>
            </a:xfrm>
            <a:prstGeom prst="rect">
              <a:avLst/>
            </a:prstGeom>
          </p:spPr>
        </p:pic>
      </p:grpSp>
      <p:grpSp>
        <p:nvGrpSpPr>
          <p:cNvPr id="39" name="Group 38">
            <a:extLst>
              <a:ext uri="{FF2B5EF4-FFF2-40B4-BE49-F238E27FC236}">
                <a16:creationId xmlns:a16="http://schemas.microsoft.com/office/drawing/2014/main" id="{C2669B12-ADBE-2545-EA38-06CF22B77AB8}"/>
              </a:ext>
            </a:extLst>
          </p:cNvPr>
          <p:cNvGrpSpPr/>
          <p:nvPr/>
        </p:nvGrpSpPr>
        <p:grpSpPr>
          <a:xfrm>
            <a:off x="491412" y="3961512"/>
            <a:ext cx="2360645" cy="2292793"/>
            <a:chOff x="7699247" y="0"/>
            <a:chExt cx="5447586" cy="5291006"/>
          </a:xfrm>
        </p:grpSpPr>
        <p:grpSp>
          <p:nvGrpSpPr>
            <p:cNvPr id="40" name="Group 39">
              <a:extLst>
                <a:ext uri="{FF2B5EF4-FFF2-40B4-BE49-F238E27FC236}">
                  <a16:creationId xmlns:a16="http://schemas.microsoft.com/office/drawing/2014/main" id="{0E46B9CC-9D7E-F351-2B0F-9363597CA0CA}"/>
                </a:ext>
              </a:extLst>
            </p:cNvPr>
            <p:cNvGrpSpPr/>
            <p:nvPr/>
          </p:nvGrpSpPr>
          <p:grpSpPr>
            <a:xfrm>
              <a:off x="7764564" y="0"/>
              <a:ext cx="5382269" cy="5291006"/>
              <a:chOff x="6904170" y="-1426743"/>
              <a:chExt cx="7980942" cy="7415963"/>
            </a:xfrm>
          </p:grpSpPr>
          <p:grpSp>
            <p:nvGrpSpPr>
              <p:cNvPr id="43" name="Group 42">
                <a:extLst>
                  <a:ext uri="{FF2B5EF4-FFF2-40B4-BE49-F238E27FC236}">
                    <a16:creationId xmlns:a16="http://schemas.microsoft.com/office/drawing/2014/main" id="{0BDD4CDD-BCE2-AFBC-3836-0088DC64A6D6}"/>
                  </a:ext>
                </a:extLst>
              </p:cNvPr>
              <p:cNvGrpSpPr/>
              <p:nvPr/>
            </p:nvGrpSpPr>
            <p:grpSpPr>
              <a:xfrm>
                <a:off x="6904170" y="1437148"/>
                <a:ext cx="4716315" cy="4552072"/>
                <a:chOff x="5694803" y="1422400"/>
                <a:chExt cx="4716315" cy="4552072"/>
              </a:xfrm>
            </p:grpSpPr>
            <p:sp>
              <p:nvSpPr>
                <p:cNvPr id="46" name="Freeform 32">
                  <a:extLst>
                    <a:ext uri="{FF2B5EF4-FFF2-40B4-BE49-F238E27FC236}">
                      <a16:creationId xmlns:a16="http://schemas.microsoft.com/office/drawing/2014/main" id="{E82CAC7F-9D49-86E9-45AF-BF26950C0CD2}"/>
                    </a:ext>
                  </a:extLst>
                </p:cNvPr>
                <p:cNvSpPr/>
                <p:nvPr/>
              </p:nvSpPr>
              <p:spPr>
                <a:xfrm>
                  <a:off x="5694803" y="1422402"/>
                  <a:ext cx="4716315" cy="4063646"/>
                </a:xfrm>
                <a:custGeom>
                  <a:avLst/>
                  <a:gdLst>
                    <a:gd name="connsiteX0" fmla="*/ 330981 w 4716314"/>
                    <a:gd name="connsiteY0" fmla="*/ 0 h 4063647"/>
                    <a:gd name="connsiteX1" fmla="*/ 3477350 w 4716314"/>
                    <a:gd name="connsiteY1" fmla="*/ 0 h 4063647"/>
                    <a:gd name="connsiteX2" fmla="*/ 3661346 w 4716314"/>
                    <a:gd name="connsiteY2" fmla="*/ 98785 h 4063647"/>
                    <a:gd name="connsiteX3" fmla="*/ 4643533 w 4716314"/>
                    <a:gd name="connsiteY3" fmla="*/ 744541 h 4063647"/>
                    <a:gd name="connsiteX4" fmla="*/ 4716314 w 4716314"/>
                    <a:gd name="connsiteY4" fmla="*/ 802810 h 4063647"/>
                    <a:gd name="connsiteX5" fmla="*/ 4716314 w 4716314"/>
                    <a:gd name="connsiteY5" fmla="*/ 4063647 h 4063647"/>
                    <a:gd name="connsiteX6" fmla="*/ 4625264 w 4716314"/>
                    <a:gd name="connsiteY6" fmla="*/ 4057901 h 4063647"/>
                    <a:gd name="connsiteX7" fmla="*/ 1947064 w 4716314"/>
                    <a:gd name="connsiteY7" fmla="*/ 3127889 h 4063647"/>
                    <a:gd name="connsiteX8" fmla="*/ 174303 w 4716314"/>
                    <a:gd name="connsiteY8" fmla="*/ 1783110 h 4063647"/>
                    <a:gd name="connsiteX9" fmla="*/ 0 w 4716314"/>
                    <a:gd name="connsiteY9" fmla="*/ 1591100 h 4063647"/>
                    <a:gd name="connsiteX10" fmla="*/ 0 w 4716314"/>
                    <a:gd name="connsiteY10" fmla="*/ 330981 h 4063647"/>
                    <a:gd name="connsiteX11" fmla="*/ 330981 w 4716314"/>
                    <a:gd name="connsiteY11" fmla="*/ 0 h 406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16314" h="4063647">
                      <a:moveTo>
                        <a:pt x="330981" y="0"/>
                      </a:moveTo>
                      <a:lnTo>
                        <a:pt x="3477350" y="0"/>
                      </a:lnTo>
                      <a:lnTo>
                        <a:pt x="3661346" y="98785"/>
                      </a:lnTo>
                      <a:cubicBezTo>
                        <a:pt x="4016794" y="299946"/>
                        <a:pt x="4346131" y="517805"/>
                        <a:pt x="4643533" y="744541"/>
                      </a:cubicBezTo>
                      <a:lnTo>
                        <a:pt x="4716314" y="802810"/>
                      </a:lnTo>
                      <a:lnTo>
                        <a:pt x="4716314" y="4063647"/>
                      </a:lnTo>
                      <a:lnTo>
                        <a:pt x="4625264" y="4057901"/>
                      </a:lnTo>
                      <a:cubicBezTo>
                        <a:pt x="3848990" y="3980442"/>
                        <a:pt x="2894925" y="3664319"/>
                        <a:pt x="1947064" y="3127889"/>
                      </a:cubicBezTo>
                      <a:cubicBezTo>
                        <a:pt x="1236169" y="2725567"/>
                        <a:pt x="629714" y="2256454"/>
                        <a:pt x="174303" y="1783110"/>
                      </a:cubicBezTo>
                      <a:lnTo>
                        <a:pt x="0" y="1591100"/>
                      </a:lnTo>
                      <a:lnTo>
                        <a:pt x="0" y="330981"/>
                      </a:lnTo>
                      <a:cubicBezTo>
                        <a:pt x="0" y="148185"/>
                        <a:pt x="148185" y="0"/>
                        <a:pt x="330981" y="0"/>
                      </a:cubicBezTo>
                      <a:close/>
                    </a:path>
                  </a:pathLst>
                </a:custGeom>
                <a:solidFill>
                  <a:schemeClr val="tx1">
                    <a:alpha val="90124"/>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dirty="0"/>
                </a:p>
              </p:txBody>
            </p:sp>
            <p:sp>
              <p:nvSpPr>
                <p:cNvPr id="47" name="Freeform 33">
                  <a:extLst>
                    <a:ext uri="{FF2B5EF4-FFF2-40B4-BE49-F238E27FC236}">
                      <a16:creationId xmlns:a16="http://schemas.microsoft.com/office/drawing/2014/main" id="{A4BD49BC-50AE-7F09-16E3-8ABBA60D15BA}"/>
                    </a:ext>
                  </a:extLst>
                </p:cNvPr>
                <p:cNvSpPr/>
                <p:nvPr/>
              </p:nvSpPr>
              <p:spPr>
                <a:xfrm>
                  <a:off x="9172153" y="1422400"/>
                  <a:ext cx="1238964" cy="802810"/>
                </a:xfrm>
                <a:custGeom>
                  <a:avLst/>
                  <a:gdLst>
                    <a:gd name="connsiteX0" fmla="*/ 0 w 1238964"/>
                    <a:gd name="connsiteY0" fmla="*/ 0 h 802810"/>
                    <a:gd name="connsiteX1" fmla="*/ 907983 w 1238964"/>
                    <a:gd name="connsiteY1" fmla="*/ 0 h 802810"/>
                    <a:gd name="connsiteX2" fmla="*/ 1238964 w 1238964"/>
                    <a:gd name="connsiteY2" fmla="*/ 330981 h 802810"/>
                    <a:gd name="connsiteX3" fmla="*/ 1238964 w 1238964"/>
                    <a:gd name="connsiteY3" fmla="*/ 802810 h 802810"/>
                    <a:gd name="connsiteX4" fmla="*/ 1166183 w 1238964"/>
                    <a:gd name="connsiteY4" fmla="*/ 744541 h 802810"/>
                    <a:gd name="connsiteX5" fmla="*/ 183996 w 1238964"/>
                    <a:gd name="connsiteY5" fmla="*/ 98785 h 802810"/>
                    <a:gd name="connsiteX6" fmla="*/ 0 w 1238964"/>
                    <a:gd name="connsiteY6" fmla="*/ 0 h 80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964" h="802810">
                      <a:moveTo>
                        <a:pt x="0" y="0"/>
                      </a:moveTo>
                      <a:lnTo>
                        <a:pt x="907983" y="0"/>
                      </a:lnTo>
                      <a:cubicBezTo>
                        <a:pt x="1090779" y="0"/>
                        <a:pt x="1238964" y="148185"/>
                        <a:pt x="1238964" y="330981"/>
                      </a:cubicBezTo>
                      <a:lnTo>
                        <a:pt x="1238964" y="802810"/>
                      </a:lnTo>
                      <a:lnTo>
                        <a:pt x="1166183" y="744541"/>
                      </a:lnTo>
                      <a:cubicBezTo>
                        <a:pt x="868781" y="517805"/>
                        <a:pt x="539444" y="299946"/>
                        <a:pt x="183996" y="98785"/>
                      </a:cubicBezTo>
                      <a:lnTo>
                        <a:pt x="0" y="0"/>
                      </a:ln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dirty="0"/>
                </a:p>
              </p:txBody>
            </p:sp>
            <p:sp>
              <p:nvSpPr>
                <p:cNvPr id="48" name="Freeform 34">
                  <a:extLst>
                    <a:ext uri="{FF2B5EF4-FFF2-40B4-BE49-F238E27FC236}">
                      <a16:creationId xmlns:a16="http://schemas.microsoft.com/office/drawing/2014/main" id="{5D065A02-315B-93C1-14D4-6A0DF7ED95D4}"/>
                    </a:ext>
                  </a:extLst>
                </p:cNvPr>
                <p:cNvSpPr/>
                <p:nvPr/>
              </p:nvSpPr>
              <p:spPr>
                <a:xfrm>
                  <a:off x="5694803" y="3013500"/>
                  <a:ext cx="4716314" cy="2960972"/>
                </a:xfrm>
                <a:custGeom>
                  <a:avLst/>
                  <a:gdLst>
                    <a:gd name="connsiteX0" fmla="*/ 0 w 4716314"/>
                    <a:gd name="connsiteY0" fmla="*/ 0 h 2960972"/>
                    <a:gd name="connsiteX1" fmla="*/ 174303 w 4716314"/>
                    <a:gd name="connsiteY1" fmla="*/ 192010 h 2960972"/>
                    <a:gd name="connsiteX2" fmla="*/ 1947064 w 4716314"/>
                    <a:gd name="connsiteY2" fmla="*/ 1536789 h 2960972"/>
                    <a:gd name="connsiteX3" fmla="*/ 4625264 w 4716314"/>
                    <a:gd name="connsiteY3" fmla="*/ 2466801 h 2960972"/>
                    <a:gd name="connsiteX4" fmla="*/ 4716314 w 4716314"/>
                    <a:gd name="connsiteY4" fmla="*/ 2472547 h 2960972"/>
                    <a:gd name="connsiteX5" fmla="*/ 4716314 w 4716314"/>
                    <a:gd name="connsiteY5" fmla="*/ 2629991 h 2960972"/>
                    <a:gd name="connsiteX6" fmla="*/ 4385333 w 4716314"/>
                    <a:gd name="connsiteY6" fmla="*/ 2960972 h 2960972"/>
                    <a:gd name="connsiteX7" fmla="*/ 330981 w 4716314"/>
                    <a:gd name="connsiteY7" fmla="*/ 2960972 h 2960972"/>
                    <a:gd name="connsiteX8" fmla="*/ 0 w 4716314"/>
                    <a:gd name="connsiteY8" fmla="*/ 2629991 h 2960972"/>
                    <a:gd name="connsiteX9" fmla="*/ 0 w 4716314"/>
                    <a:gd name="connsiteY9" fmla="*/ 0 h 29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6314" h="2960972">
                      <a:moveTo>
                        <a:pt x="0" y="0"/>
                      </a:moveTo>
                      <a:lnTo>
                        <a:pt x="174303" y="192010"/>
                      </a:lnTo>
                      <a:cubicBezTo>
                        <a:pt x="629714" y="665354"/>
                        <a:pt x="1236169" y="1134467"/>
                        <a:pt x="1947064" y="1536789"/>
                      </a:cubicBezTo>
                      <a:cubicBezTo>
                        <a:pt x="2894925" y="2073219"/>
                        <a:pt x="3848990" y="2389342"/>
                        <a:pt x="4625264" y="2466801"/>
                      </a:cubicBezTo>
                      <a:lnTo>
                        <a:pt x="4716314" y="2472547"/>
                      </a:lnTo>
                      <a:lnTo>
                        <a:pt x="4716314" y="2629991"/>
                      </a:lnTo>
                      <a:cubicBezTo>
                        <a:pt x="4716314" y="2812787"/>
                        <a:pt x="4568129" y="2960972"/>
                        <a:pt x="4385333" y="2960972"/>
                      </a:cubicBezTo>
                      <a:lnTo>
                        <a:pt x="330981" y="2960972"/>
                      </a:lnTo>
                      <a:cubicBezTo>
                        <a:pt x="148185" y="2960972"/>
                        <a:pt x="0" y="2812787"/>
                        <a:pt x="0" y="2629991"/>
                      </a:cubicBezTo>
                      <a:lnTo>
                        <a:pt x="0" y="0"/>
                      </a:ln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dirty="0"/>
                </a:p>
              </p:txBody>
            </p:sp>
          </p:grpSp>
          <p:sp>
            <p:nvSpPr>
              <p:cNvPr id="44" name="Arc 43">
                <a:extLst>
                  <a:ext uri="{FF2B5EF4-FFF2-40B4-BE49-F238E27FC236}">
                    <a16:creationId xmlns:a16="http://schemas.microsoft.com/office/drawing/2014/main" id="{5F1C2456-22AB-4E88-5D83-2A7FDDE7A669}"/>
                  </a:ext>
                </a:extLst>
              </p:cNvPr>
              <p:cNvSpPr/>
              <p:nvPr/>
            </p:nvSpPr>
            <p:spPr>
              <a:xfrm rot="10424134">
                <a:off x="6957477" y="-1426743"/>
                <a:ext cx="7798449" cy="5140713"/>
              </a:xfrm>
              <a:prstGeom prst="arc">
                <a:avLst>
                  <a:gd name="adj1" fmla="val 15511267"/>
                  <a:gd name="adj2" fmla="val 18497"/>
                </a:avLst>
              </a:prstGeom>
              <a:ln w="12700">
                <a:solidFill>
                  <a:schemeClr val="accent1">
                    <a:lumMod val="20000"/>
                    <a:lumOff val="80000"/>
                    <a:alpha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p>
            </p:txBody>
          </p:sp>
          <p:sp>
            <p:nvSpPr>
              <p:cNvPr id="45" name="Arc 44">
                <a:extLst>
                  <a:ext uri="{FF2B5EF4-FFF2-40B4-BE49-F238E27FC236}">
                    <a16:creationId xmlns:a16="http://schemas.microsoft.com/office/drawing/2014/main" id="{880BF902-70F8-3207-076D-BEF2AAB0587F}"/>
                  </a:ext>
                </a:extLst>
              </p:cNvPr>
              <p:cNvSpPr/>
              <p:nvPr/>
            </p:nvSpPr>
            <p:spPr>
              <a:xfrm rot="10800000">
                <a:off x="7086663" y="-1072570"/>
                <a:ext cx="7798449" cy="5140713"/>
              </a:xfrm>
              <a:prstGeom prst="arc">
                <a:avLst>
                  <a:gd name="adj1" fmla="val 15352715"/>
                  <a:gd name="adj2" fmla="val 18497"/>
                </a:avLst>
              </a:prstGeom>
              <a:ln w="12700">
                <a:solidFill>
                  <a:schemeClr val="accent1">
                    <a:lumMod val="20000"/>
                    <a:lumOff val="80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p>
            </p:txBody>
          </p:sp>
        </p:grpSp>
        <p:sp>
          <p:nvSpPr>
            <p:cNvPr id="41" name="Text Placeholder 4">
              <a:extLst>
                <a:ext uri="{FF2B5EF4-FFF2-40B4-BE49-F238E27FC236}">
                  <a16:creationId xmlns:a16="http://schemas.microsoft.com/office/drawing/2014/main" id="{714562D3-7406-AD74-FAFF-9E216DBCDE48}"/>
                </a:ext>
              </a:extLst>
            </p:cNvPr>
            <p:cNvSpPr txBox="1">
              <a:spLocks/>
            </p:cNvSpPr>
            <p:nvPr/>
          </p:nvSpPr>
          <p:spPr>
            <a:xfrm>
              <a:off x="7699247" y="4820524"/>
              <a:ext cx="3342181" cy="470482"/>
            </a:xfrm>
            <a:prstGeom prst="rect">
              <a:avLst/>
            </a:prstGeom>
          </p:spPr>
          <p:txBody>
            <a:bodyPr/>
            <a:lstStyle>
              <a:lvl1pPr marL="228584" indent="-228584" algn="l" defTabSz="914334" rtl="0" eaLnBrk="1" latinLnBrk="0" hangingPunct="1">
                <a:lnSpc>
                  <a:spcPct val="100000"/>
                </a:lnSpc>
                <a:spcBef>
                  <a:spcPts val="999"/>
                </a:spcBef>
                <a:buFont typeface="Arial"/>
                <a:buChar char="•"/>
                <a:defRPr sz="2400" kern="1200">
                  <a:solidFill>
                    <a:schemeClr val="tx1"/>
                  </a:solidFill>
                  <a:latin typeface="Century Gothic" charset="0"/>
                  <a:ea typeface="Century Gothic" charset="0"/>
                  <a:cs typeface="Century Gothic" charset="0"/>
                </a:defRPr>
              </a:lvl1pPr>
              <a:lvl2pPr marL="685751" indent="-228584" algn="l" defTabSz="914334" rtl="0" eaLnBrk="1" latinLnBrk="0" hangingPunct="1">
                <a:lnSpc>
                  <a:spcPct val="100000"/>
                </a:lnSpc>
                <a:spcBef>
                  <a:spcPts val="500"/>
                </a:spcBef>
                <a:buFont typeface=".AppleSystemUIFont" charset="-120"/>
                <a:buChar char="–"/>
                <a:defRPr sz="2400" kern="1200">
                  <a:solidFill>
                    <a:schemeClr val="tx1"/>
                  </a:solidFill>
                  <a:latin typeface="Century Gothic" charset="0"/>
                  <a:ea typeface="Century Gothic" charset="0"/>
                  <a:cs typeface="Century Gothic" charset="0"/>
                </a:defRPr>
              </a:lvl2pPr>
              <a:lvl3pPr marL="1142918" indent="-228584" algn="l" defTabSz="914334" rtl="0" eaLnBrk="1" latinLnBrk="0" hangingPunct="1">
                <a:lnSpc>
                  <a:spcPct val="100000"/>
                </a:lnSpc>
                <a:spcBef>
                  <a:spcPts val="500"/>
                </a:spcBef>
                <a:buFont typeface="Courier New" charset="0"/>
                <a:buChar char="o"/>
                <a:defRPr sz="2000" kern="1200">
                  <a:solidFill>
                    <a:schemeClr val="tx1"/>
                  </a:solidFill>
                  <a:latin typeface="Century Gothic" charset="0"/>
                  <a:ea typeface="Century Gothic" charset="0"/>
                  <a:cs typeface="Century Gothic" charset="0"/>
                </a:defRPr>
              </a:lvl3pPr>
              <a:lvl4pPr marL="1600084" indent="-228584" algn="l" defTabSz="914334" rtl="0" eaLnBrk="1" latinLnBrk="0" hangingPunct="1">
                <a:lnSpc>
                  <a:spcPct val="100000"/>
                </a:lnSpc>
                <a:spcBef>
                  <a:spcPts val="500"/>
                </a:spcBef>
                <a:buFont typeface="Wingdings" charset="2"/>
                <a:buChar char="§"/>
                <a:defRPr sz="1800" kern="1200">
                  <a:solidFill>
                    <a:schemeClr val="tx1"/>
                  </a:solidFill>
                  <a:latin typeface="Century Gothic" charset="0"/>
                  <a:ea typeface="Century Gothic" charset="0"/>
                  <a:cs typeface="Century Gothic" charset="0"/>
                </a:defRPr>
              </a:lvl4pPr>
              <a:lvl5pPr marL="2114417" indent="-285750" algn="l" defTabSz="914334" rtl="0" eaLnBrk="1" latinLnBrk="0" hangingPunct="1">
                <a:lnSpc>
                  <a:spcPct val="100000"/>
                </a:lnSpc>
                <a:spcBef>
                  <a:spcPts val="500"/>
                </a:spcBef>
                <a:buSzPct val="100000"/>
                <a:buFont typeface="Wingdings" charset="2"/>
                <a:buChar char="v"/>
                <a:defRPr sz="1800" kern="1200">
                  <a:solidFill>
                    <a:schemeClr val="tx1"/>
                  </a:solidFill>
                  <a:latin typeface="Century Gothic" charset="0"/>
                  <a:ea typeface="Century Gothic" charset="0"/>
                  <a:cs typeface="Century Gothic" charset="0"/>
                </a:defRPr>
              </a:lvl5pPr>
              <a:lvl6pPr marL="2514418"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586"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753"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5919"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1000" dirty="0">
                  <a:solidFill>
                    <a:schemeClr val="bg1"/>
                  </a:solidFill>
                </a:rPr>
                <a:t>PETE TITAS</a:t>
              </a:r>
            </a:p>
          </p:txBody>
        </p:sp>
        <p:pic>
          <p:nvPicPr>
            <p:cNvPr id="42" name="Picture Placeholder 11">
              <a:extLst>
                <a:ext uri="{FF2B5EF4-FFF2-40B4-BE49-F238E27FC236}">
                  <a16:creationId xmlns:a16="http://schemas.microsoft.com/office/drawing/2014/main" id="{17E97FCB-75B6-996D-C7C0-A810EBCB541D}"/>
                </a:ext>
              </a:extLst>
            </p:cNvPr>
            <p:cNvPicPr>
              <a:picLocks noChangeAspect="1"/>
            </p:cNvPicPr>
            <p:nvPr/>
          </p:nvPicPr>
          <p:blipFill>
            <a:blip r:embed="rId8"/>
            <a:srcRect t="73" b="73"/>
            <a:stretch/>
          </p:blipFill>
          <p:spPr>
            <a:xfrm>
              <a:off x="8255010" y="2160587"/>
              <a:ext cx="2190127" cy="2560319"/>
            </a:xfrm>
            <a:prstGeom prst="rect">
              <a:avLst/>
            </a:prstGeom>
          </p:spPr>
        </p:pic>
      </p:grpSp>
    </p:spTree>
    <p:extLst>
      <p:ext uri="{BB962C8B-B14F-4D97-AF65-F5344CB8AC3E}">
        <p14:creationId xmlns:p14="http://schemas.microsoft.com/office/powerpoint/2010/main" val="4116526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1">
            <a:extLst>
              <a:ext uri="{FF2B5EF4-FFF2-40B4-BE49-F238E27FC236}">
                <a16:creationId xmlns:a16="http://schemas.microsoft.com/office/drawing/2014/main" id="{BBB4D0F0-94B8-49CF-86BA-04A056A065B9}"/>
              </a:ext>
            </a:extLst>
          </p:cNvPr>
          <p:cNvSpPr>
            <a:spLocks noGrp="1"/>
          </p:cNvSpPr>
          <p:nvPr>
            <p:ph type="title"/>
          </p:nvPr>
        </p:nvSpPr>
        <p:spPr>
          <a:xfrm>
            <a:off x="426720" y="365129"/>
            <a:ext cx="11338559" cy="1325563"/>
          </a:xfrm>
        </p:spPr>
        <p:txBody>
          <a:bodyPr>
            <a:normAutofit/>
          </a:bodyPr>
          <a:lstStyle/>
          <a:p>
            <a:r>
              <a:rPr lang="en-US" dirty="0"/>
              <a:t>Payment-Accuracy Strategy</a:t>
            </a:r>
            <a:br>
              <a:rPr lang="en-US" dirty="0"/>
            </a:br>
            <a:r>
              <a:rPr lang="en-US" sz="2400" dirty="0">
                <a:solidFill>
                  <a:schemeClr val="accent2"/>
                </a:solidFill>
              </a:rPr>
              <a:t>Employ End-to-End COB to Prevent Overpayments</a:t>
            </a:r>
          </a:p>
        </p:txBody>
      </p:sp>
      <p:sp>
        <p:nvSpPr>
          <p:cNvPr id="52" name="TextBox 51">
            <a:extLst>
              <a:ext uri="{FF2B5EF4-FFF2-40B4-BE49-F238E27FC236}">
                <a16:creationId xmlns:a16="http://schemas.microsoft.com/office/drawing/2014/main" id="{B2C8BBCD-2793-43DB-BD40-8C49DAC0D459}"/>
              </a:ext>
            </a:extLst>
          </p:cNvPr>
          <p:cNvSpPr txBox="1"/>
          <p:nvPr/>
        </p:nvSpPr>
        <p:spPr>
          <a:xfrm>
            <a:off x="594444" y="5947562"/>
            <a:ext cx="2596025" cy="246221"/>
          </a:xfrm>
          <a:prstGeom prst="rect">
            <a:avLst/>
          </a:prstGeom>
          <a:solidFill>
            <a:schemeClr val="accent4">
              <a:lumMod val="20000"/>
              <a:lumOff val="80000"/>
            </a:schemeClr>
          </a:solidFill>
          <a:ln w="28575">
            <a:noFill/>
          </a:ln>
        </p:spPr>
        <p:txBody>
          <a:bodyPr wrap="square" rtlCol="0" anchor="ctr" anchorCtr="0">
            <a:spAutoFit/>
          </a:bodyPr>
          <a:lstStyle/>
          <a:p>
            <a:pPr algn="ctr" defTabSz="671784">
              <a:lnSpc>
                <a:spcPts val="1170"/>
              </a:lnSpc>
              <a:defRPr/>
            </a:pPr>
            <a:r>
              <a:rPr lang="en-US" sz="1082" b="1" dirty="0">
                <a:solidFill>
                  <a:srgbClr val="002060"/>
                </a:solidFill>
                <a:latin typeface="Century Gothic" charset="0"/>
                <a:ea typeface="Century Gothic" charset="0"/>
                <a:cs typeface="Century Gothic" charset="0"/>
              </a:rPr>
              <a:t>Requires integration to core system</a:t>
            </a:r>
            <a:endParaRPr lang="en-US" sz="1082" dirty="0">
              <a:solidFill>
                <a:srgbClr val="002060"/>
              </a:solidFill>
              <a:latin typeface="Century Gothic" charset="0"/>
              <a:ea typeface="Century Gothic" charset="0"/>
              <a:cs typeface="Century Gothic" charset="0"/>
            </a:endParaRPr>
          </a:p>
        </p:txBody>
      </p:sp>
      <p:cxnSp>
        <p:nvCxnSpPr>
          <p:cNvPr id="3" name="Straight Arrow Connector 2">
            <a:extLst>
              <a:ext uri="{FF2B5EF4-FFF2-40B4-BE49-F238E27FC236}">
                <a16:creationId xmlns:a16="http://schemas.microsoft.com/office/drawing/2014/main" id="{C1C8B6EE-2CB4-4A78-B890-0CEB927AF829}"/>
              </a:ext>
            </a:extLst>
          </p:cNvPr>
          <p:cNvCxnSpPr>
            <a:cxnSpLocks/>
          </p:cNvCxnSpPr>
          <p:nvPr/>
        </p:nvCxnSpPr>
        <p:spPr>
          <a:xfrm flipH="1">
            <a:off x="2062139" y="4341063"/>
            <a:ext cx="8056701" cy="0"/>
          </a:xfrm>
          <a:prstGeom prst="straightConnector1">
            <a:avLst/>
          </a:prstGeom>
          <a:noFill/>
          <a:ln w="57150" cap="rnd" cmpd="sng" algn="ctr">
            <a:solidFill>
              <a:schemeClr val="accent2">
                <a:lumMod val="40000"/>
                <a:lumOff val="60000"/>
              </a:schemeClr>
            </a:solidFill>
            <a:prstDash val="solid"/>
            <a:round/>
            <a:tailEnd type="arrow" w="lg" len="sm"/>
          </a:ln>
          <a:effectLst/>
        </p:spPr>
      </p:cxnSp>
      <p:cxnSp>
        <p:nvCxnSpPr>
          <p:cNvPr id="4" name="Straight Arrow Connector 3">
            <a:extLst>
              <a:ext uri="{FF2B5EF4-FFF2-40B4-BE49-F238E27FC236}">
                <a16:creationId xmlns:a16="http://schemas.microsoft.com/office/drawing/2014/main" id="{23BBD955-13BE-4852-A4C0-0818697A121E}"/>
              </a:ext>
            </a:extLst>
          </p:cNvPr>
          <p:cNvCxnSpPr>
            <a:cxnSpLocks/>
          </p:cNvCxnSpPr>
          <p:nvPr/>
        </p:nvCxnSpPr>
        <p:spPr>
          <a:xfrm>
            <a:off x="2109617" y="3965373"/>
            <a:ext cx="8009223" cy="0"/>
          </a:xfrm>
          <a:prstGeom prst="straightConnector1">
            <a:avLst/>
          </a:prstGeom>
          <a:noFill/>
          <a:ln w="57150" cap="rnd" cmpd="sng" algn="ctr">
            <a:solidFill>
              <a:schemeClr val="accent1">
                <a:lumMod val="20000"/>
                <a:lumOff val="80000"/>
              </a:schemeClr>
            </a:solidFill>
            <a:prstDash val="solid"/>
            <a:round/>
            <a:tailEnd type="arrow" w="lg" len="sm"/>
          </a:ln>
          <a:effectLst/>
        </p:spPr>
      </p:cxnSp>
      <p:sp>
        <p:nvSpPr>
          <p:cNvPr id="5" name="TextBox 4">
            <a:extLst>
              <a:ext uri="{FF2B5EF4-FFF2-40B4-BE49-F238E27FC236}">
                <a16:creationId xmlns:a16="http://schemas.microsoft.com/office/drawing/2014/main" id="{E54C6FFE-BA4A-4D52-856F-511E2914F3C9}"/>
              </a:ext>
            </a:extLst>
          </p:cNvPr>
          <p:cNvSpPr txBox="1"/>
          <p:nvPr/>
        </p:nvSpPr>
        <p:spPr>
          <a:xfrm>
            <a:off x="4157100" y="4489811"/>
            <a:ext cx="1123993" cy="453884"/>
          </a:xfrm>
          <a:prstGeom prst="rect">
            <a:avLst/>
          </a:prstGeom>
          <a:solidFill>
            <a:srgbClr val="FFFFFF"/>
          </a:solidFill>
        </p:spPr>
        <p:txBody>
          <a:bodyPr wrap="square" rtlCol="0" anchor="t" anchorCtr="0">
            <a:spAutoFit/>
          </a:bodyPr>
          <a:lstStyle/>
          <a:p>
            <a:pPr algn="ctr" defTabSz="883705">
              <a:spcBef>
                <a:spcPts val="290"/>
              </a:spcBef>
              <a:spcAft>
                <a:spcPts val="580"/>
              </a:spcAft>
              <a:defRPr/>
            </a:pPr>
            <a:r>
              <a:rPr lang="en-US" sz="1180" b="1" kern="0" dirty="0">
                <a:solidFill>
                  <a:srgbClr val="0F0F59"/>
                </a:solidFill>
                <a:latin typeface="Century Gothic" panose="020B0502020202020204" pitchFamily="34" charset="0"/>
              </a:rPr>
              <a:t>Pre-pricing adjudication</a:t>
            </a:r>
          </a:p>
        </p:txBody>
      </p:sp>
      <p:sp>
        <p:nvSpPr>
          <p:cNvPr id="6" name="TextBox 5">
            <a:extLst>
              <a:ext uri="{FF2B5EF4-FFF2-40B4-BE49-F238E27FC236}">
                <a16:creationId xmlns:a16="http://schemas.microsoft.com/office/drawing/2014/main" id="{BEA08607-1FDC-4C56-9761-ACBDAC5A0994}"/>
              </a:ext>
            </a:extLst>
          </p:cNvPr>
          <p:cNvSpPr txBox="1"/>
          <p:nvPr/>
        </p:nvSpPr>
        <p:spPr>
          <a:xfrm>
            <a:off x="8784630" y="4489811"/>
            <a:ext cx="895274" cy="453884"/>
          </a:xfrm>
          <a:prstGeom prst="rect">
            <a:avLst/>
          </a:prstGeom>
          <a:noFill/>
        </p:spPr>
        <p:txBody>
          <a:bodyPr wrap="square" rtlCol="0" anchor="t" anchorCtr="0">
            <a:spAutoFit/>
          </a:bodyPr>
          <a:lstStyle/>
          <a:p>
            <a:pPr algn="ctr" defTabSz="883705">
              <a:spcBef>
                <a:spcPts val="290"/>
              </a:spcBef>
              <a:spcAft>
                <a:spcPts val="580"/>
              </a:spcAft>
              <a:defRPr/>
            </a:pPr>
            <a:r>
              <a:rPr lang="en-US" sz="1180" b="1" dirty="0">
                <a:solidFill>
                  <a:srgbClr val="0F0F59"/>
                </a:solidFill>
                <a:latin typeface="Century Gothic" panose="020B0502020202020204" pitchFamily="34" charset="0"/>
              </a:rPr>
              <a:t>Post-payment</a:t>
            </a:r>
          </a:p>
        </p:txBody>
      </p:sp>
      <p:sp>
        <p:nvSpPr>
          <p:cNvPr id="7" name="Oval 6">
            <a:extLst>
              <a:ext uri="{FF2B5EF4-FFF2-40B4-BE49-F238E27FC236}">
                <a16:creationId xmlns:a16="http://schemas.microsoft.com/office/drawing/2014/main" id="{968F2C3D-CF9B-4035-98BD-7E7F89D0AD8C}"/>
              </a:ext>
            </a:extLst>
          </p:cNvPr>
          <p:cNvSpPr/>
          <p:nvPr/>
        </p:nvSpPr>
        <p:spPr>
          <a:xfrm>
            <a:off x="2831851" y="4028790"/>
            <a:ext cx="245100" cy="245096"/>
          </a:xfrm>
          <a:prstGeom prst="ellipse">
            <a:avLst/>
          </a:prstGeom>
          <a:solidFill>
            <a:srgbClr val="002060"/>
          </a:solidFill>
          <a:ln w="12700" cap="flat" cmpd="sng" algn="ctr">
            <a:solidFill>
              <a:srgbClr val="002060"/>
            </a:solidFill>
            <a:prstDash val="solid"/>
            <a:miter lim="800000"/>
          </a:ln>
          <a:effectLst/>
        </p:spPr>
        <p:txBody>
          <a:bodyPr rtlCol="0" anchor="ctr"/>
          <a:lstStyle/>
          <a:p>
            <a:pPr algn="ctr" defTabSz="883705">
              <a:defRPr/>
            </a:pPr>
            <a:endParaRPr lang="en-US" sz="1740" kern="0" dirty="0">
              <a:solidFill>
                <a:srgbClr val="FFFFFF"/>
              </a:solidFill>
              <a:latin typeface="Century Gothic" pitchFamily="34" charset="0"/>
            </a:endParaRPr>
          </a:p>
        </p:txBody>
      </p:sp>
      <p:sp>
        <p:nvSpPr>
          <p:cNvPr id="8" name="Oval 7">
            <a:extLst>
              <a:ext uri="{FF2B5EF4-FFF2-40B4-BE49-F238E27FC236}">
                <a16:creationId xmlns:a16="http://schemas.microsoft.com/office/drawing/2014/main" id="{54D0935D-67BB-43CC-AE9C-64AAB0657AA0}"/>
              </a:ext>
            </a:extLst>
          </p:cNvPr>
          <p:cNvSpPr/>
          <p:nvPr/>
        </p:nvSpPr>
        <p:spPr>
          <a:xfrm>
            <a:off x="4596545" y="4028790"/>
            <a:ext cx="245100" cy="245096"/>
          </a:xfrm>
          <a:prstGeom prst="ellipse">
            <a:avLst/>
          </a:prstGeom>
          <a:solidFill>
            <a:srgbClr val="0F0F59"/>
          </a:solidFill>
          <a:ln w="12700" cap="flat" cmpd="sng" algn="ctr">
            <a:noFill/>
            <a:prstDash val="solid"/>
            <a:miter lim="800000"/>
          </a:ln>
          <a:effectLst/>
        </p:spPr>
        <p:txBody>
          <a:bodyPr rtlCol="0" anchor="ctr"/>
          <a:lstStyle/>
          <a:p>
            <a:pPr algn="ctr" defTabSz="883705">
              <a:defRPr/>
            </a:pPr>
            <a:endParaRPr lang="en-US" sz="1740" kern="0" dirty="0">
              <a:solidFill>
                <a:srgbClr val="FFFFFF"/>
              </a:solidFill>
              <a:latin typeface="Century Gothic" pitchFamily="34" charset="0"/>
            </a:endParaRPr>
          </a:p>
        </p:txBody>
      </p:sp>
      <p:sp>
        <p:nvSpPr>
          <p:cNvPr id="9" name="Oval 8">
            <a:extLst>
              <a:ext uri="{FF2B5EF4-FFF2-40B4-BE49-F238E27FC236}">
                <a16:creationId xmlns:a16="http://schemas.microsoft.com/office/drawing/2014/main" id="{FC59781E-92E4-4587-9FE2-06E5588050C6}"/>
              </a:ext>
            </a:extLst>
          </p:cNvPr>
          <p:cNvSpPr/>
          <p:nvPr/>
        </p:nvSpPr>
        <p:spPr>
          <a:xfrm>
            <a:off x="6770526" y="4028790"/>
            <a:ext cx="245100" cy="245096"/>
          </a:xfrm>
          <a:prstGeom prst="ellipse">
            <a:avLst/>
          </a:prstGeom>
          <a:solidFill>
            <a:srgbClr val="002060"/>
          </a:solidFill>
          <a:ln w="12700" cap="flat" cmpd="sng" algn="ctr">
            <a:solidFill>
              <a:srgbClr val="002060"/>
            </a:solidFill>
            <a:prstDash val="solid"/>
            <a:miter lim="800000"/>
          </a:ln>
          <a:effectLst/>
        </p:spPr>
        <p:txBody>
          <a:bodyPr rtlCol="0" anchor="ctr"/>
          <a:lstStyle/>
          <a:p>
            <a:pPr algn="ctr" defTabSz="883705">
              <a:defRPr/>
            </a:pPr>
            <a:endParaRPr lang="en-US" sz="1740" kern="0" dirty="0">
              <a:solidFill>
                <a:srgbClr val="FFFFFF"/>
              </a:solidFill>
              <a:latin typeface="Century Gothic" pitchFamily="34" charset="0"/>
            </a:endParaRPr>
          </a:p>
        </p:txBody>
      </p:sp>
      <p:cxnSp>
        <p:nvCxnSpPr>
          <p:cNvPr id="10" name="Straight Arrow Connector 9">
            <a:extLst>
              <a:ext uri="{FF2B5EF4-FFF2-40B4-BE49-F238E27FC236}">
                <a16:creationId xmlns:a16="http://schemas.microsoft.com/office/drawing/2014/main" id="{31C3F3F8-90D3-4C5D-93DC-868246530E65}"/>
              </a:ext>
            </a:extLst>
          </p:cNvPr>
          <p:cNvCxnSpPr>
            <a:cxnSpLocks/>
            <a:stCxn id="13" idx="2"/>
            <a:endCxn id="8" idx="0"/>
          </p:cNvCxnSpPr>
          <p:nvPr/>
        </p:nvCxnSpPr>
        <p:spPr>
          <a:xfrm flipH="1">
            <a:off x="4719095" y="3351290"/>
            <a:ext cx="3" cy="677500"/>
          </a:xfrm>
          <a:prstGeom prst="straightConnector1">
            <a:avLst/>
          </a:prstGeom>
          <a:noFill/>
          <a:ln w="28575" cap="rnd" cmpd="sng" algn="ctr">
            <a:solidFill>
              <a:srgbClr val="0F0F59"/>
            </a:solidFill>
            <a:prstDash val="solid"/>
            <a:round/>
            <a:tailEnd type="none" w="lg" len="sm"/>
          </a:ln>
          <a:effectLst/>
        </p:spPr>
      </p:cxnSp>
      <p:sp>
        <p:nvSpPr>
          <p:cNvPr id="11" name="TextBox 10">
            <a:extLst>
              <a:ext uri="{FF2B5EF4-FFF2-40B4-BE49-F238E27FC236}">
                <a16:creationId xmlns:a16="http://schemas.microsoft.com/office/drawing/2014/main" id="{8CBD8F5F-F1F5-48A9-A6CF-7262CA14EAD1}"/>
              </a:ext>
            </a:extLst>
          </p:cNvPr>
          <p:cNvSpPr txBox="1"/>
          <p:nvPr/>
        </p:nvSpPr>
        <p:spPr>
          <a:xfrm>
            <a:off x="2330154" y="4489811"/>
            <a:ext cx="1248494" cy="272330"/>
          </a:xfrm>
          <a:prstGeom prst="rect">
            <a:avLst/>
          </a:prstGeom>
          <a:solidFill>
            <a:srgbClr val="FFFFFF"/>
          </a:solidFill>
        </p:spPr>
        <p:txBody>
          <a:bodyPr wrap="square" rtlCol="0" anchor="t" anchorCtr="0">
            <a:spAutoFit/>
          </a:bodyPr>
          <a:lstStyle/>
          <a:p>
            <a:pPr algn="ctr" defTabSz="883705">
              <a:spcBef>
                <a:spcPts val="290"/>
              </a:spcBef>
              <a:spcAft>
                <a:spcPts val="580"/>
              </a:spcAft>
              <a:defRPr/>
            </a:pPr>
            <a:r>
              <a:rPr lang="en-US" sz="1180" b="1" kern="0" dirty="0">
                <a:solidFill>
                  <a:srgbClr val="0F0F59"/>
                </a:solidFill>
                <a:latin typeface="Century Gothic" panose="020B0502020202020204" pitchFamily="34" charset="0"/>
              </a:rPr>
              <a:t>Clearinghouse</a:t>
            </a:r>
          </a:p>
        </p:txBody>
      </p:sp>
      <p:sp>
        <p:nvSpPr>
          <p:cNvPr id="14" name="TextBox 13">
            <a:extLst>
              <a:ext uri="{FF2B5EF4-FFF2-40B4-BE49-F238E27FC236}">
                <a16:creationId xmlns:a16="http://schemas.microsoft.com/office/drawing/2014/main" id="{D55DC363-3131-448E-BC73-2C5BBBADF3AE}"/>
              </a:ext>
            </a:extLst>
          </p:cNvPr>
          <p:cNvSpPr txBox="1"/>
          <p:nvPr/>
        </p:nvSpPr>
        <p:spPr>
          <a:xfrm>
            <a:off x="8334672" y="2751074"/>
            <a:ext cx="1795189" cy="920257"/>
          </a:xfrm>
          <a:prstGeom prst="rect">
            <a:avLst/>
          </a:prstGeom>
          <a:solidFill>
            <a:schemeClr val="accent2">
              <a:lumMod val="20000"/>
              <a:lumOff val="80000"/>
            </a:schemeClr>
          </a:solidFill>
          <a:ln w="12700">
            <a:noFill/>
          </a:ln>
        </p:spPr>
        <p:txBody>
          <a:bodyPr wrap="square" rtlCol="0" anchor="ctr" anchorCtr="0">
            <a:noAutofit/>
          </a:bodyPr>
          <a:lstStyle>
            <a:defPPr>
              <a:defRPr lang="en-US"/>
            </a:defPPr>
            <a:lvl1pPr marL="182880" indent="-182880" defTabSz="689209">
              <a:lnSpc>
                <a:spcPts val="1200"/>
              </a:lnSpc>
              <a:buBlip>
                <a:blip r:embed="rId3"/>
              </a:buBlip>
              <a:defRPr sz="1100" b="1">
                <a:solidFill>
                  <a:schemeClr val="dk1"/>
                </a:solidFill>
                <a:latin typeface="Century Gothic" charset="0"/>
                <a:ea typeface="Century Gothic" charset="0"/>
                <a:cs typeface="Century Gothic" charset="0"/>
              </a:defRPr>
            </a:lvl1pPr>
          </a:lstStyle>
          <a:p>
            <a:pPr marL="0" indent="0" algn="ctr" defTabSz="671784">
              <a:lnSpc>
                <a:spcPts val="1170"/>
              </a:lnSpc>
              <a:spcBef>
                <a:spcPts val="590"/>
              </a:spcBef>
              <a:buNone/>
              <a:defRPr/>
            </a:pPr>
            <a:r>
              <a:rPr lang="en-US" sz="1082" kern="0" dirty="0">
                <a:solidFill>
                  <a:srgbClr val="002060"/>
                </a:solidFill>
              </a:rPr>
              <a:t>Audit and Recovery</a:t>
            </a:r>
          </a:p>
          <a:p>
            <a:pPr defTabSz="671784">
              <a:lnSpc>
                <a:spcPct val="100000"/>
              </a:lnSpc>
              <a:buFont typeface="Arial" panose="020B0604020202020204" pitchFamily="34" charset="0"/>
              <a:buChar char="•"/>
              <a:defRPr/>
            </a:pPr>
            <a:r>
              <a:rPr lang="en-US" sz="1082" b="0" kern="0" dirty="0">
                <a:solidFill>
                  <a:srgbClr val="002060"/>
                </a:solidFill>
              </a:rPr>
              <a:t>DRG/HBV</a:t>
            </a:r>
          </a:p>
          <a:p>
            <a:pPr defTabSz="671784">
              <a:lnSpc>
                <a:spcPct val="100000"/>
              </a:lnSpc>
              <a:buFont typeface="Arial" panose="020B0604020202020204" pitchFamily="34" charset="0"/>
              <a:buChar char="•"/>
              <a:defRPr/>
            </a:pPr>
            <a:r>
              <a:rPr lang="en-US" sz="1082" b="0" kern="0" dirty="0">
                <a:solidFill>
                  <a:srgbClr val="002060"/>
                </a:solidFill>
              </a:rPr>
              <a:t>Data mining</a:t>
            </a:r>
          </a:p>
          <a:p>
            <a:pPr defTabSz="671784">
              <a:lnSpc>
                <a:spcPct val="100000"/>
              </a:lnSpc>
              <a:buFont typeface="Arial" panose="020B0604020202020204" pitchFamily="34" charset="0"/>
              <a:buChar char="•"/>
              <a:defRPr/>
            </a:pPr>
            <a:r>
              <a:rPr lang="en-US" sz="1082" b="0" kern="0" dirty="0">
                <a:solidFill>
                  <a:srgbClr val="002060"/>
                </a:solidFill>
              </a:rPr>
              <a:t>Pharmacy</a:t>
            </a:r>
          </a:p>
        </p:txBody>
      </p:sp>
      <p:cxnSp>
        <p:nvCxnSpPr>
          <p:cNvPr id="15" name="Straight Arrow Connector 14">
            <a:extLst>
              <a:ext uri="{FF2B5EF4-FFF2-40B4-BE49-F238E27FC236}">
                <a16:creationId xmlns:a16="http://schemas.microsoft.com/office/drawing/2014/main" id="{380E928C-32BF-408E-AFE6-280DA70D4A6D}"/>
              </a:ext>
            </a:extLst>
          </p:cNvPr>
          <p:cNvCxnSpPr>
            <a:cxnSpLocks/>
            <a:stCxn id="28" idx="2"/>
            <a:endCxn id="7" idx="0"/>
          </p:cNvCxnSpPr>
          <p:nvPr/>
        </p:nvCxnSpPr>
        <p:spPr>
          <a:xfrm>
            <a:off x="2953301" y="3492732"/>
            <a:ext cx="1100" cy="536058"/>
          </a:xfrm>
          <a:prstGeom prst="straightConnector1">
            <a:avLst/>
          </a:prstGeom>
          <a:solidFill>
            <a:srgbClr val="002060"/>
          </a:solidFill>
          <a:ln w="28575" cap="rnd" cmpd="sng" algn="ctr">
            <a:solidFill>
              <a:srgbClr val="002060"/>
            </a:solidFill>
            <a:prstDash val="solid"/>
            <a:round/>
            <a:tailEnd type="none" w="lg" len="sm"/>
          </a:ln>
          <a:effectLst/>
        </p:spPr>
      </p:cxnSp>
      <p:sp>
        <p:nvSpPr>
          <p:cNvPr id="16" name="TextBox 15">
            <a:extLst>
              <a:ext uri="{FF2B5EF4-FFF2-40B4-BE49-F238E27FC236}">
                <a16:creationId xmlns:a16="http://schemas.microsoft.com/office/drawing/2014/main" id="{A4A1FE74-9D38-421C-8201-3623F90C8217}"/>
              </a:ext>
            </a:extLst>
          </p:cNvPr>
          <p:cNvSpPr txBox="1"/>
          <p:nvPr/>
        </p:nvSpPr>
        <p:spPr>
          <a:xfrm>
            <a:off x="6143850" y="4489811"/>
            <a:ext cx="1498452" cy="453884"/>
          </a:xfrm>
          <a:prstGeom prst="rect">
            <a:avLst/>
          </a:prstGeom>
          <a:noFill/>
        </p:spPr>
        <p:txBody>
          <a:bodyPr wrap="square" rtlCol="0" anchor="t" anchorCtr="0">
            <a:spAutoFit/>
          </a:bodyPr>
          <a:lstStyle/>
          <a:p>
            <a:pPr algn="ctr" defTabSz="883705">
              <a:spcBef>
                <a:spcPts val="290"/>
              </a:spcBef>
              <a:spcAft>
                <a:spcPts val="580"/>
              </a:spcAft>
              <a:defRPr/>
            </a:pPr>
            <a:r>
              <a:rPr lang="en-US" sz="1180" b="1" dirty="0">
                <a:solidFill>
                  <a:srgbClr val="0F0F59"/>
                </a:solidFill>
                <a:latin typeface="Century Gothic" panose="020B0502020202020204" pitchFamily="34" charset="0"/>
              </a:rPr>
              <a:t>Post-adjudicated pre-payment</a:t>
            </a:r>
          </a:p>
        </p:txBody>
      </p:sp>
      <p:sp>
        <p:nvSpPr>
          <p:cNvPr id="18" name="Oval 17">
            <a:extLst>
              <a:ext uri="{FF2B5EF4-FFF2-40B4-BE49-F238E27FC236}">
                <a16:creationId xmlns:a16="http://schemas.microsoft.com/office/drawing/2014/main" id="{C05CAC4C-0F77-48DB-ADCE-AA38003CDAB8}"/>
              </a:ext>
            </a:extLst>
          </p:cNvPr>
          <p:cNvSpPr/>
          <p:nvPr/>
        </p:nvSpPr>
        <p:spPr>
          <a:xfrm>
            <a:off x="9102284" y="4028790"/>
            <a:ext cx="245100" cy="245096"/>
          </a:xfrm>
          <a:prstGeom prst="ellipse">
            <a:avLst/>
          </a:prstGeom>
          <a:solidFill>
            <a:srgbClr val="002060"/>
          </a:solidFill>
          <a:ln w="12700" cap="flat" cmpd="sng" algn="ctr">
            <a:solidFill>
              <a:srgbClr val="002060"/>
            </a:solidFill>
            <a:prstDash val="solid"/>
            <a:miter lim="800000"/>
          </a:ln>
          <a:effectLst/>
        </p:spPr>
        <p:txBody>
          <a:bodyPr rtlCol="0" anchor="ctr"/>
          <a:lstStyle/>
          <a:p>
            <a:pPr algn="ctr" defTabSz="883705">
              <a:defRPr/>
            </a:pPr>
            <a:endParaRPr lang="en-US" sz="1740" kern="0" dirty="0">
              <a:solidFill>
                <a:srgbClr val="FFFFFF"/>
              </a:solidFill>
              <a:latin typeface="Century Gothic" pitchFamily="34" charset="0"/>
            </a:endParaRPr>
          </a:p>
        </p:txBody>
      </p:sp>
      <p:cxnSp>
        <p:nvCxnSpPr>
          <p:cNvPr id="24" name="Straight Arrow Connector 23">
            <a:extLst>
              <a:ext uri="{FF2B5EF4-FFF2-40B4-BE49-F238E27FC236}">
                <a16:creationId xmlns:a16="http://schemas.microsoft.com/office/drawing/2014/main" id="{5B90B845-78F3-4D15-AD28-ADC651EED1AE}"/>
              </a:ext>
            </a:extLst>
          </p:cNvPr>
          <p:cNvCxnSpPr>
            <a:cxnSpLocks/>
            <a:stCxn id="14" idx="2"/>
            <a:endCxn id="18" idx="0"/>
          </p:cNvCxnSpPr>
          <p:nvPr/>
        </p:nvCxnSpPr>
        <p:spPr>
          <a:xfrm flipH="1">
            <a:off x="9224834" y="3671331"/>
            <a:ext cx="7433" cy="357459"/>
          </a:xfrm>
          <a:prstGeom prst="straightConnector1">
            <a:avLst/>
          </a:prstGeom>
          <a:solidFill>
            <a:srgbClr val="002060"/>
          </a:solidFill>
          <a:ln w="28575" cap="rnd" cmpd="sng" algn="ctr">
            <a:solidFill>
              <a:srgbClr val="002060"/>
            </a:solidFill>
            <a:prstDash val="solid"/>
            <a:round/>
            <a:tailEnd type="none" w="lg" len="sm"/>
          </a:ln>
          <a:effectLst/>
        </p:spPr>
      </p:cxnSp>
      <p:cxnSp>
        <p:nvCxnSpPr>
          <p:cNvPr id="25" name="Straight Arrow Connector 24">
            <a:extLst>
              <a:ext uri="{FF2B5EF4-FFF2-40B4-BE49-F238E27FC236}">
                <a16:creationId xmlns:a16="http://schemas.microsoft.com/office/drawing/2014/main" id="{10D11B38-C824-46F1-9A04-5AA90591A774}"/>
              </a:ext>
            </a:extLst>
          </p:cNvPr>
          <p:cNvCxnSpPr>
            <a:cxnSpLocks/>
            <a:stCxn id="30" idx="2"/>
            <a:endCxn id="9" idx="0"/>
          </p:cNvCxnSpPr>
          <p:nvPr/>
        </p:nvCxnSpPr>
        <p:spPr>
          <a:xfrm flipH="1">
            <a:off x="6893076" y="3596967"/>
            <a:ext cx="2095" cy="431823"/>
          </a:xfrm>
          <a:prstGeom prst="straightConnector1">
            <a:avLst/>
          </a:prstGeom>
          <a:solidFill>
            <a:srgbClr val="002060"/>
          </a:solidFill>
          <a:ln w="28575" cap="rnd" cmpd="sng" algn="ctr">
            <a:solidFill>
              <a:srgbClr val="002060"/>
            </a:solidFill>
            <a:prstDash val="solid"/>
            <a:round/>
            <a:tailEnd type="none" w="lg" len="sm"/>
          </a:ln>
          <a:effectLst/>
        </p:spPr>
      </p:cxnSp>
      <p:sp>
        <p:nvSpPr>
          <p:cNvPr id="28" name="TextBox 27">
            <a:extLst>
              <a:ext uri="{FF2B5EF4-FFF2-40B4-BE49-F238E27FC236}">
                <a16:creationId xmlns:a16="http://schemas.microsoft.com/office/drawing/2014/main" id="{C857EC7C-D91C-4362-B602-BF066CC292CE}"/>
              </a:ext>
            </a:extLst>
          </p:cNvPr>
          <p:cNvSpPr txBox="1">
            <a:spLocks/>
          </p:cNvSpPr>
          <p:nvPr/>
        </p:nvSpPr>
        <p:spPr>
          <a:xfrm>
            <a:off x="2135744" y="2938734"/>
            <a:ext cx="1635113" cy="553998"/>
          </a:xfrm>
          <a:prstGeom prst="rect">
            <a:avLst/>
          </a:prstGeom>
          <a:solidFill>
            <a:schemeClr val="accent2">
              <a:lumMod val="20000"/>
              <a:lumOff val="80000"/>
            </a:schemeClr>
          </a:solidFill>
          <a:ln w="12700">
            <a:noFill/>
          </a:ln>
        </p:spPr>
        <p:txBody>
          <a:bodyPr wrap="square" rtlCol="0" anchor="ctr" anchorCtr="1">
            <a:spAutoFit/>
          </a:bodyPr>
          <a:lstStyle>
            <a:defPPr>
              <a:defRPr lang="en-US"/>
            </a:defPPr>
            <a:lvl1pPr marL="344562" indent="-344562" defTabSz="689209">
              <a:lnSpc>
                <a:spcPts val="1200"/>
              </a:lnSpc>
              <a:buBlip>
                <a:blip r:embed="rId3"/>
              </a:buBlip>
              <a:defRPr sz="1100" b="1">
                <a:solidFill>
                  <a:schemeClr val="dk1"/>
                </a:solidFill>
                <a:latin typeface="Century Gothic" charset="0"/>
                <a:ea typeface="Century Gothic" charset="0"/>
                <a:cs typeface="Century Gothic" charset="0"/>
              </a:defRPr>
            </a:lvl1pPr>
          </a:lstStyle>
          <a:p>
            <a:pPr marL="0" indent="0" algn="ctr" defTabSz="671784">
              <a:lnSpc>
                <a:spcPts val="1170"/>
              </a:lnSpc>
              <a:spcBef>
                <a:spcPts val="590"/>
              </a:spcBef>
              <a:buNone/>
              <a:defRPr/>
            </a:pPr>
            <a:r>
              <a:rPr lang="en-US" sz="1082" b="0" kern="0" dirty="0">
                <a:solidFill>
                  <a:srgbClr val="002060"/>
                </a:solidFill>
              </a:rPr>
              <a:t>Transaction messaging around potential overbilling</a:t>
            </a:r>
          </a:p>
        </p:txBody>
      </p:sp>
      <p:sp>
        <p:nvSpPr>
          <p:cNvPr id="36" name="TextBox 35">
            <a:extLst>
              <a:ext uri="{FF2B5EF4-FFF2-40B4-BE49-F238E27FC236}">
                <a16:creationId xmlns:a16="http://schemas.microsoft.com/office/drawing/2014/main" id="{32F03DD0-D014-4F0B-8C96-F54EDBE612CC}"/>
              </a:ext>
            </a:extLst>
          </p:cNvPr>
          <p:cNvSpPr txBox="1"/>
          <p:nvPr/>
        </p:nvSpPr>
        <p:spPr>
          <a:xfrm>
            <a:off x="2062139" y="5089330"/>
            <a:ext cx="1718617" cy="400110"/>
          </a:xfrm>
          <a:prstGeom prst="rect">
            <a:avLst/>
          </a:prstGeom>
          <a:solidFill>
            <a:srgbClr val="E940CD"/>
          </a:solidFill>
          <a:ln w="76200"/>
        </p:spPr>
        <p:style>
          <a:lnRef idx="2">
            <a:schemeClr val="accent6"/>
          </a:lnRef>
          <a:fillRef idx="1">
            <a:schemeClr val="lt1"/>
          </a:fillRef>
          <a:effectRef idx="0">
            <a:schemeClr val="accent6"/>
          </a:effectRef>
          <a:fontRef idx="minor">
            <a:schemeClr val="dk1"/>
          </a:fontRef>
        </p:style>
        <p:txBody>
          <a:bodyPr wrap="square" rtlCol="0" anchor="ctr" anchorCtr="0">
            <a:spAutoFit/>
          </a:bodyPr>
          <a:lstStyle/>
          <a:p>
            <a:pPr algn="ctr" defTabSz="671784">
              <a:lnSpc>
                <a:spcPts val="1170"/>
              </a:lnSpc>
              <a:defRPr/>
            </a:pPr>
            <a:r>
              <a:rPr lang="en-US" sz="1082" b="1" dirty="0">
                <a:solidFill>
                  <a:srgbClr val="002060"/>
                </a:solidFill>
                <a:latin typeface="Century Gothic" charset="0"/>
                <a:ea typeface="Century Gothic" charset="0"/>
                <a:cs typeface="Century Gothic" charset="0"/>
              </a:rPr>
              <a:t>COB prospective cost avoidance</a:t>
            </a:r>
            <a:endParaRPr lang="en-US" sz="1082" dirty="0">
              <a:solidFill>
                <a:srgbClr val="002060"/>
              </a:solidFill>
              <a:latin typeface="Century Gothic" charset="0"/>
              <a:ea typeface="Century Gothic" charset="0"/>
              <a:cs typeface="Century Gothic" charset="0"/>
            </a:endParaRPr>
          </a:p>
        </p:txBody>
      </p:sp>
      <p:sp>
        <p:nvSpPr>
          <p:cNvPr id="38" name="TextBox 37">
            <a:extLst>
              <a:ext uri="{FF2B5EF4-FFF2-40B4-BE49-F238E27FC236}">
                <a16:creationId xmlns:a16="http://schemas.microsoft.com/office/drawing/2014/main" id="{5AD24E1E-3583-4640-98BE-65E2F6D9E017}"/>
              </a:ext>
            </a:extLst>
          </p:cNvPr>
          <p:cNvSpPr txBox="1"/>
          <p:nvPr/>
        </p:nvSpPr>
        <p:spPr>
          <a:xfrm>
            <a:off x="8301573" y="5089330"/>
            <a:ext cx="1795189" cy="393366"/>
          </a:xfrm>
          <a:prstGeom prst="rect">
            <a:avLst/>
          </a:prstGeom>
          <a:solidFill>
            <a:srgbClr val="E940CD"/>
          </a:solidFill>
          <a:ln w="76200"/>
        </p:spPr>
        <p:style>
          <a:lnRef idx="2">
            <a:schemeClr val="accent6"/>
          </a:lnRef>
          <a:fillRef idx="1">
            <a:schemeClr val="lt1"/>
          </a:fillRef>
          <a:effectRef idx="0">
            <a:schemeClr val="accent6"/>
          </a:effectRef>
          <a:fontRef idx="minor">
            <a:schemeClr val="dk1"/>
          </a:fontRef>
        </p:style>
        <p:txBody>
          <a:bodyPr wrap="square" rtlCol="0" anchor="ctr" anchorCtr="0">
            <a:noAutofit/>
          </a:bodyPr>
          <a:lstStyle/>
          <a:p>
            <a:pPr algn="ctr" defTabSz="671784">
              <a:lnSpc>
                <a:spcPts val="1170"/>
              </a:lnSpc>
              <a:spcBef>
                <a:spcPts val="590"/>
              </a:spcBef>
              <a:defRPr/>
            </a:pPr>
            <a:r>
              <a:rPr lang="en-US" sz="1082" b="1" dirty="0">
                <a:solidFill>
                  <a:srgbClr val="002060"/>
                </a:solidFill>
                <a:latin typeface="Century Gothic" charset="0"/>
                <a:ea typeface="Century Gothic" charset="0"/>
                <a:cs typeface="Century Gothic" charset="0"/>
              </a:rPr>
              <a:t>COB recovery</a:t>
            </a:r>
          </a:p>
        </p:txBody>
      </p:sp>
      <p:cxnSp>
        <p:nvCxnSpPr>
          <p:cNvPr id="39" name="Connector: Elbow 38">
            <a:extLst>
              <a:ext uri="{FF2B5EF4-FFF2-40B4-BE49-F238E27FC236}">
                <a16:creationId xmlns:a16="http://schemas.microsoft.com/office/drawing/2014/main" id="{0B70B08A-F337-4B75-958A-D5293D6AB024}"/>
              </a:ext>
            </a:extLst>
          </p:cNvPr>
          <p:cNvCxnSpPr>
            <a:cxnSpLocks/>
            <a:stCxn id="38" idx="2"/>
            <a:endCxn id="36" idx="2"/>
          </p:cNvCxnSpPr>
          <p:nvPr/>
        </p:nvCxnSpPr>
        <p:spPr>
          <a:xfrm rot="5400000">
            <a:off x="6056936" y="2347208"/>
            <a:ext cx="6744" cy="6277720"/>
          </a:xfrm>
          <a:prstGeom prst="bentConnector3">
            <a:avLst>
              <a:gd name="adj1" fmla="val 4188582"/>
            </a:avLst>
          </a:prstGeom>
          <a:ln w="38100">
            <a:prstDash val="lgDash"/>
            <a:headEnd type="triangle"/>
            <a:tailEnd type="triangle"/>
          </a:ln>
        </p:spPr>
        <p:style>
          <a:lnRef idx="1">
            <a:schemeClr val="accent6"/>
          </a:lnRef>
          <a:fillRef idx="0">
            <a:schemeClr val="accent6"/>
          </a:fillRef>
          <a:effectRef idx="0">
            <a:schemeClr val="accent6"/>
          </a:effectRef>
          <a:fontRef idx="minor">
            <a:schemeClr val="tx1"/>
          </a:fontRef>
        </p:style>
      </p:cxnSp>
      <p:sp>
        <p:nvSpPr>
          <p:cNvPr id="45" name="TextBox 44">
            <a:extLst>
              <a:ext uri="{FF2B5EF4-FFF2-40B4-BE49-F238E27FC236}">
                <a16:creationId xmlns:a16="http://schemas.microsoft.com/office/drawing/2014/main" id="{C009E450-AFED-49D2-9944-C4FD1D3BFC0D}"/>
              </a:ext>
            </a:extLst>
          </p:cNvPr>
          <p:cNvSpPr txBox="1"/>
          <p:nvPr/>
        </p:nvSpPr>
        <p:spPr>
          <a:xfrm>
            <a:off x="2062139" y="1781057"/>
            <a:ext cx="8067722" cy="246221"/>
          </a:xfrm>
          <a:prstGeom prst="rect">
            <a:avLst/>
          </a:prstGeom>
          <a:solidFill>
            <a:schemeClr val="accent1"/>
          </a:solidFill>
          <a:ln w="12700">
            <a:noFill/>
          </a:ln>
        </p:spPr>
        <p:txBody>
          <a:bodyPr wrap="square" rtlCol="0" anchor="ctr" anchorCtr="0">
            <a:spAutoFit/>
          </a:bodyPr>
          <a:lstStyle/>
          <a:p>
            <a:pPr algn="ctr" defTabSz="671784">
              <a:lnSpc>
                <a:spcPts val="1170"/>
              </a:lnSpc>
              <a:defRPr/>
            </a:pPr>
            <a:r>
              <a:rPr lang="en-US" sz="1200" b="1" dirty="0">
                <a:solidFill>
                  <a:schemeClr val="bg2"/>
                </a:solidFill>
                <a:latin typeface="Century Gothic" charset="0"/>
                <a:ea typeface="Century Gothic" charset="0"/>
                <a:cs typeface="Century Gothic" charset="0"/>
              </a:rPr>
              <a:t>Data-Driven Provider Outreach and Education</a:t>
            </a:r>
            <a:endParaRPr lang="en-US" sz="1200" dirty="0">
              <a:solidFill>
                <a:schemeClr val="bg2"/>
              </a:solidFill>
              <a:latin typeface="Century Gothic" charset="0"/>
              <a:ea typeface="Century Gothic" charset="0"/>
              <a:cs typeface="Century Gothic" charset="0"/>
            </a:endParaRPr>
          </a:p>
        </p:txBody>
      </p:sp>
      <p:cxnSp>
        <p:nvCxnSpPr>
          <p:cNvPr id="46" name="Connector: Elbow 45">
            <a:extLst>
              <a:ext uri="{FF2B5EF4-FFF2-40B4-BE49-F238E27FC236}">
                <a16:creationId xmlns:a16="http://schemas.microsoft.com/office/drawing/2014/main" id="{FC1EFB8B-A2A1-4655-83C4-82C099A746EC}"/>
              </a:ext>
            </a:extLst>
          </p:cNvPr>
          <p:cNvCxnSpPr>
            <a:cxnSpLocks/>
            <a:stCxn id="78" idx="0"/>
            <a:endCxn id="82" idx="0"/>
          </p:cNvCxnSpPr>
          <p:nvPr/>
        </p:nvCxnSpPr>
        <p:spPr>
          <a:xfrm rot="16200000" flipH="1" flipV="1">
            <a:off x="5777708" y="2203921"/>
            <a:ext cx="204267" cy="1534391"/>
          </a:xfrm>
          <a:prstGeom prst="bentConnector3">
            <a:avLst>
              <a:gd name="adj1" fmla="val -111912"/>
            </a:avLst>
          </a:prstGeom>
          <a:noFill/>
          <a:ln w="28575" cap="flat" cmpd="sng" algn="ctr">
            <a:solidFill>
              <a:srgbClr val="002060"/>
            </a:solidFill>
            <a:prstDash val="dash"/>
            <a:miter lim="800000"/>
            <a:headEnd type="none"/>
            <a:tailEnd type="triangle"/>
          </a:ln>
          <a:effectLst/>
        </p:spPr>
      </p:cxnSp>
      <p:cxnSp>
        <p:nvCxnSpPr>
          <p:cNvPr id="53" name="Connector: Elbow 52">
            <a:extLst>
              <a:ext uri="{FF2B5EF4-FFF2-40B4-BE49-F238E27FC236}">
                <a16:creationId xmlns:a16="http://schemas.microsoft.com/office/drawing/2014/main" id="{EEDD70EC-6C92-43A0-9283-04709820ED89}"/>
              </a:ext>
            </a:extLst>
          </p:cNvPr>
          <p:cNvCxnSpPr>
            <a:cxnSpLocks/>
            <a:stCxn id="14" idx="0"/>
            <a:endCxn id="13" idx="0"/>
          </p:cNvCxnSpPr>
          <p:nvPr/>
        </p:nvCxnSpPr>
        <p:spPr>
          <a:xfrm rot="16200000" flipH="1" flipV="1">
            <a:off x="6798685" y="671486"/>
            <a:ext cx="353995" cy="4513169"/>
          </a:xfrm>
          <a:prstGeom prst="bentConnector3">
            <a:avLst>
              <a:gd name="adj1" fmla="val -128489"/>
            </a:avLst>
          </a:prstGeom>
          <a:noFill/>
          <a:ln w="28575" cap="flat" cmpd="sng" algn="ctr">
            <a:solidFill>
              <a:srgbClr val="002060"/>
            </a:solidFill>
            <a:prstDash val="dash"/>
            <a:miter lim="800000"/>
            <a:headEnd type="none"/>
            <a:tailEnd type="triangle"/>
          </a:ln>
          <a:effectLst/>
        </p:spPr>
      </p:cxnSp>
      <p:sp>
        <p:nvSpPr>
          <p:cNvPr id="60" name="Rectangle 59">
            <a:extLst>
              <a:ext uri="{FF2B5EF4-FFF2-40B4-BE49-F238E27FC236}">
                <a16:creationId xmlns:a16="http://schemas.microsoft.com/office/drawing/2014/main" id="{C1F2B367-D222-4639-A843-C65DED8BA60C}"/>
              </a:ext>
            </a:extLst>
          </p:cNvPr>
          <p:cNvSpPr/>
          <p:nvPr/>
        </p:nvSpPr>
        <p:spPr>
          <a:xfrm>
            <a:off x="4923502" y="2955340"/>
            <a:ext cx="395780" cy="442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3" name="Straight Arrow Connector 72">
            <a:extLst>
              <a:ext uri="{FF2B5EF4-FFF2-40B4-BE49-F238E27FC236}">
                <a16:creationId xmlns:a16="http://schemas.microsoft.com/office/drawing/2014/main" id="{7F183BB6-1D96-4B43-BBDD-2555C8946500}"/>
              </a:ext>
            </a:extLst>
          </p:cNvPr>
          <p:cNvCxnSpPr>
            <a:cxnSpLocks/>
          </p:cNvCxnSpPr>
          <p:nvPr/>
        </p:nvCxnSpPr>
        <p:spPr>
          <a:xfrm>
            <a:off x="7175882" y="2286022"/>
            <a:ext cx="0" cy="552532"/>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F8130FF9-8C27-4C9E-A4D3-68577F616090}"/>
              </a:ext>
            </a:extLst>
          </p:cNvPr>
          <p:cNvSpPr/>
          <p:nvPr/>
        </p:nvSpPr>
        <p:spPr>
          <a:xfrm>
            <a:off x="6449147" y="2868984"/>
            <a:ext cx="395780" cy="5283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FB34C24E-2CC2-47EE-9B54-B53897D306E0}"/>
              </a:ext>
            </a:extLst>
          </p:cNvPr>
          <p:cNvSpPr/>
          <p:nvPr/>
        </p:nvSpPr>
        <p:spPr>
          <a:xfrm>
            <a:off x="4923502" y="3073251"/>
            <a:ext cx="378287" cy="2780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EBBDA4B-0624-495A-A6CB-C7062500732C}"/>
              </a:ext>
            </a:extLst>
          </p:cNvPr>
          <p:cNvSpPr txBox="1"/>
          <p:nvPr/>
        </p:nvSpPr>
        <p:spPr>
          <a:xfrm>
            <a:off x="5632750" y="2838554"/>
            <a:ext cx="2524841" cy="758413"/>
          </a:xfrm>
          <a:prstGeom prst="rect">
            <a:avLst/>
          </a:prstGeom>
          <a:solidFill>
            <a:schemeClr val="accent4">
              <a:lumMod val="20000"/>
              <a:lumOff val="80000"/>
            </a:schemeClr>
          </a:solidFill>
          <a:ln w="12700">
            <a:noFill/>
          </a:ln>
        </p:spPr>
        <p:txBody>
          <a:bodyPr wrap="square" rtlCol="0" anchor="ctr" anchorCtr="1">
            <a:spAutoFit/>
          </a:bodyPr>
          <a:lstStyle>
            <a:defPPr>
              <a:defRPr lang="en-US"/>
            </a:defPPr>
            <a:lvl1pPr marL="344562" indent="-344562" defTabSz="689209">
              <a:lnSpc>
                <a:spcPts val="1200"/>
              </a:lnSpc>
              <a:buBlip>
                <a:blip r:embed="rId3"/>
              </a:buBlip>
              <a:defRPr sz="1100" b="1">
                <a:solidFill>
                  <a:schemeClr val="dk1"/>
                </a:solidFill>
                <a:latin typeface="Century Gothic" charset="0"/>
                <a:ea typeface="Century Gothic" charset="0"/>
                <a:cs typeface="Century Gothic" charset="0"/>
              </a:defRPr>
            </a:lvl1pPr>
          </a:lstStyle>
          <a:p>
            <a:pPr marL="182880" indent="-182880" defTabSz="671784">
              <a:lnSpc>
                <a:spcPct val="100000"/>
              </a:lnSpc>
              <a:spcBef>
                <a:spcPts val="590"/>
              </a:spcBef>
              <a:buFont typeface="Arial" panose="020B0604020202020204" pitchFamily="34" charset="0"/>
              <a:buChar char="•"/>
              <a:defRPr/>
            </a:pPr>
            <a:r>
              <a:rPr lang="en-US" sz="1082" b="0" kern="0" dirty="0">
                <a:solidFill>
                  <a:srgbClr val="0F0F59"/>
                </a:solidFill>
              </a:rPr>
              <a:t>Prepay claims review</a:t>
            </a:r>
          </a:p>
          <a:p>
            <a:pPr marL="182880" indent="-182880" defTabSz="671784">
              <a:lnSpc>
                <a:spcPct val="100000"/>
              </a:lnSpc>
              <a:buFont typeface="Arial" panose="020B0604020202020204" pitchFamily="34" charset="0"/>
              <a:buChar char="•"/>
              <a:defRPr/>
            </a:pPr>
            <a:r>
              <a:rPr lang="en-US" sz="1082" b="0" kern="0" dirty="0">
                <a:solidFill>
                  <a:srgbClr val="0F0F59"/>
                </a:solidFill>
              </a:rPr>
              <a:t>Automated supplemental editing </a:t>
            </a:r>
          </a:p>
          <a:p>
            <a:pPr marL="182880" indent="-182880" defTabSz="671784">
              <a:lnSpc>
                <a:spcPct val="100000"/>
              </a:lnSpc>
              <a:buFont typeface="Arial" panose="020B0604020202020204" pitchFamily="34" charset="0"/>
              <a:buChar char="•"/>
              <a:defRPr/>
            </a:pPr>
            <a:r>
              <a:rPr lang="en-US" sz="1082" b="0" kern="0" dirty="0">
                <a:solidFill>
                  <a:srgbClr val="0F0F59"/>
                </a:solidFill>
              </a:rPr>
              <a:t>Out-of-network repricing</a:t>
            </a:r>
          </a:p>
        </p:txBody>
      </p:sp>
      <p:sp>
        <p:nvSpPr>
          <p:cNvPr id="13" name="TextBox 12">
            <a:extLst>
              <a:ext uri="{FF2B5EF4-FFF2-40B4-BE49-F238E27FC236}">
                <a16:creationId xmlns:a16="http://schemas.microsoft.com/office/drawing/2014/main" id="{B8DEA0E4-3115-488F-A4BB-6B7D4C280DAA}"/>
              </a:ext>
            </a:extLst>
          </p:cNvPr>
          <p:cNvSpPr txBox="1">
            <a:spLocks/>
          </p:cNvSpPr>
          <p:nvPr/>
        </p:nvSpPr>
        <p:spPr>
          <a:xfrm>
            <a:off x="3975260" y="3105069"/>
            <a:ext cx="1487675" cy="246221"/>
          </a:xfrm>
          <a:prstGeom prst="rect">
            <a:avLst/>
          </a:prstGeom>
          <a:solidFill>
            <a:schemeClr val="accent4">
              <a:lumMod val="20000"/>
              <a:lumOff val="80000"/>
            </a:schemeClr>
          </a:solidFill>
          <a:ln w="12700">
            <a:noFill/>
          </a:ln>
        </p:spPr>
        <p:txBody>
          <a:bodyPr wrap="square" rtlCol="0" anchor="ctr" anchorCtr="0">
            <a:spAutoFit/>
          </a:bodyPr>
          <a:lstStyle/>
          <a:p>
            <a:pPr algn="ctr" defTabSz="671784">
              <a:lnSpc>
                <a:spcPts val="1170"/>
              </a:lnSpc>
              <a:spcBef>
                <a:spcPts val="590"/>
              </a:spcBef>
              <a:defRPr/>
            </a:pPr>
            <a:r>
              <a:rPr lang="en-US" sz="1082" dirty="0">
                <a:solidFill>
                  <a:srgbClr val="0F0F59"/>
                </a:solidFill>
                <a:latin typeface="Century Gothic" charset="0"/>
                <a:ea typeface="Century Gothic" charset="0"/>
                <a:cs typeface="Century Gothic" charset="0"/>
              </a:rPr>
              <a:t>Primary code edits</a:t>
            </a:r>
          </a:p>
        </p:txBody>
      </p:sp>
    </p:spTree>
    <p:extLst>
      <p:ext uri="{BB962C8B-B14F-4D97-AF65-F5344CB8AC3E}">
        <p14:creationId xmlns:p14="http://schemas.microsoft.com/office/powerpoint/2010/main" val="3369682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ED347-E77C-4C26-AA07-5377D6CB7B9B}"/>
              </a:ext>
            </a:extLst>
          </p:cNvPr>
          <p:cNvSpPr>
            <a:spLocks noGrp="1"/>
          </p:cNvSpPr>
          <p:nvPr>
            <p:ph type="title"/>
          </p:nvPr>
        </p:nvSpPr>
        <p:spPr/>
        <p:txBody>
          <a:bodyPr/>
          <a:lstStyle/>
          <a:p>
            <a:r>
              <a:rPr lang="en-US" dirty="0"/>
              <a:t>Definitions</a:t>
            </a:r>
          </a:p>
        </p:txBody>
      </p:sp>
      <p:sp>
        <p:nvSpPr>
          <p:cNvPr id="3" name="Content Placeholder 2">
            <a:extLst>
              <a:ext uri="{FF2B5EF4-FFF2-40B4-BE49-F238E27FC236}">
                <a16:creationId xmlns:a16="http://schemas.microsoft.com/office/drawing/2014/main" id="{830EE91D-A43B-4E4B-AF3C-DEA13F8BE597}"/>
              </a:ext>
            </a:extLst>
          </p:cNvPr>
          <p:cNvSpPr>
            <a:spLocks noGrp="1"/>
          </p:cNvSpPr>
          <p:nvPr>
            <p:ph idx="1"/>
          </p:nvPr>
        </p:nvSpPr>
        <p:spPr/>
        <p:txBody>
          <a:bodyPr>
            <a:normAutofit/>
          </a:bodyPr>
          <a:lstStyle/>
          <a:p>
            <a:pPr>
              <a:spcBef>
                <a:spcPts val="0"/>
              </a:spcBef>
              <a:spcAft>
                <a:spcPts val="1200"/>
              </a:spcAft>
            </a:pPr>
            <a:r>
              <a:rPr lang="en-US" sz="1600" b="1" dirty="0"/>
              <a:t>Cost Avoidance: </a:t>
            </a:r>
            <a:r>
              <a:rPr lang="en-US" sz="1600" dirty="0"/>
              <a:t>Ensuring eligibility information is correct all the time (prior to a claim ever coming to a health plan). When a provider checks eligibility at the point of care, the correct primary insurer for that patient is identified. </a:t>
            </a:r>
          </a:p>
          <a:p>
            <a:pPr>
              <a:spcBef>
                <a:spcPts val="0"/>
              </a:spcBef>
              <a:spcAft>
                <a:spcPts val="1200"/>
              </a:spcAft>
            </a:pPr>
            <a:r>
              <a:rPr lang="en-US" sz="1600" b="1" dirty="0"/>
              <a:t>Prospective:</a:t>
            </a:r>
            <a:r>
              <a:rPr lang="en-US" sz="1600" dirty="0"/>
              <a:t> After the claim has entered the four walls of the health plan, there is the ability to identify claims prior to payment that should have been administered and ultimately paid by another primary insurer.  </a:t>
            </a:r>
          </a:p>
          <a:p>
            <a:pPr>
              <a:spcBef>
                <a:spcPts val="0"/>
              </a:spcBef>
              <a:spcAft>
                <a:spcPts val="1200"/>
              </a:spcAft>
            </a:pPr>
            <a:r>
              <a:rPr lang="en-US" sz="1600" b="1" dirty="0"/>
              <a:t>Retrospective:</a:t>
            </a:r>
            <a:r>
              <a:rPr lang="en-US" sz="1600" dirty="0"/>
              <a:t> Post-pay identification associated with members who had other primary medical coverage. Pursuit of recovery from the provider.</a:t>
            </a:r>
          </a:p>
          <a:p>
            <a:pPr>
              <a:spcBef>
                <a:spcPts val="0"/>
              </a:spcBef>
              <a:spcAft>
                <a:spcPts val="1200"/>
              </a:spcAft>
            </a:pPr>
            <a:r>
              <a:rPr lang="en-US" sz="1600" b="1" dirty="0"/>
              <a:t>Reclamation:</a:t>
            </a:r>
            <a:r>
              <a:rPr lang="en-US" sz="1600" dirty="0"/>
              <a:t> Post-pay identification associated with members who had other primary coverage. Reimbursement of these claims are initially pursued by an MCO or vendor from the primary coverage insurer. Pursuit of recovery from the provider.</a:t>
            </a:r>
          </a:p>
        </p:txBody>
      </p:sp>
      <p:grpSp>
        <p:nvGrpSpPr>
          <p:cNvPr id="14" name="Group 13">
            <a:extLst>
              <a:ext uri="{FF2B5EF4-FFF2-40B4-BE49-F238E27FC236}">
                <a16:creationId xmlns:a16="http://schemas.microsoft.com/office/drawing/2014/main" id="{5B9DAFB3-AD33-4BBA-956C-B0B8C249B064}"/>
              </a:ext>
            </a:extLst>
          </p:cNvPr>
          <p:cNvGrpSpPr/>
          <p:nvPr/>
        </p:nvGrpSpPr>
        <p:grpSpPr>
          <a:xfrm>
            <a:off x="10384970" y="-534635"/>
            <a:ext cx="2360645" cy="2292793"/>
            <a:chOff x="7699247" y="0"/>
            <a:chExt cx="5447586" cy="5291006"/>
          </a:xfrm>
        </p:grpSpPr>
        <p:grpSp>
          <p:nvGrpSpPr>
            <p:cNvPr id="15" name="Group 14">
              <a:extLst>
                <a:ext uri="{FF2B5EF4-FFF2-40B4-BE49-F238E27FC236}">
                  <a16:creationId xmlns:a16="http://schemas.microsoft.com/office/drawing/2014/main" id="{7871ECF0-51E0-4999-9427-CA51B4CC03D8}"/>
                </a:ext>
              </a:extLst>
            </p:cNvPr>
            <p:cNvGrpSpPr/>
            <p:nvPr/>
          </p:nvGrpSpPr>
          <p:grpSpPr>
            <a:xfrm>
              <a:off x="7764564" y="0"/>
              <a:ext cx="5382269" cy="5291006"/>
              <a:chOff x="6904170" y="-1426743"/>
              <a:chExt cx="7980942" cy="7415963"/>
            </a:xfrm>
          </p:grpSpPr>
          <p:grpSp>
            <p:nvGrpSpPr>
              <p:cNvPr id="18" name="Group 17">
                <a:extLst>
                  <a:ext uri="{FF2B5EF4-FFF2-40B4-BE49-F238E27FC236}">
                    <a16:creationId xmlns:a16="http://schemas.microsoft.com/office/drawing/2014/main" id="{969B15A8-1013-4A0A-9531-6B770B4E12AA}"/>
                  </a:ext>
                </a:extLst>
              </p:cNvPr>
              <p:cNvGrpSpPr/>
              <p:nvPr/>
            </p:nvGrpSpPr>
            <p:grpSpPr>
              <a:xfrm>
                <a:off x="6904170" y="1437148"/>
                <a:ext cx="4716315" cy="4552072"/>
                <a:chOff x="5694803" y="1422400"/>
                <a:chExt cx="4716315" cy="4552072"/>
              </a:xfrm>
            </p:grpSpPr>
            <p:sp>
              <p:nvSpPr>
                <p:cNvPr id="21" name="Freeform 32">
                  <a:extLst>
                    <a:ext uri="{FF2B5EF4-FFF2-40B4-BE49-F238E27FC236}">
                      <a16:creationId xmlns:a16="http://schemas.microsoft.com/office/drawing/2014/main" id="{777CA50E-B503-49BD-BF30-8E3248642CDC}"/>
                    </a:ext>
                  </a:extLst>
                </p:cNvPr>
                <p:cNvSpPr/>
                <p:nvPr/>
              </p:nvSpPr>
              <p:spPr>
                <a:xfrm>
                  <a:off x="5694803" y="1422402"/>
                  <a:ext cx="4716315" cy="4063646"/>
                </a:xfrm>
                <a:custGeom>
                  <a:avLst/>
                  <a:gdLst>
                    <a:gd name="connsiteX0" fmla="*/ 330981 w 4716314"/>
                    <a:gd name="connsiteY0" fmla="*/ 0 h 4063647"/>
                    <a:gd name="connsiteX1" fmla="*/ 3477350 w 4716314"/>
                    <a:gd name="connsiteY1" fmla="*/ 0 h 4063647"/>
                    <a:gd name="connsiteX2" fmla="*/ 3661346 w 4716314"/>
                    <a:gd name="connsiteY2" fmla="*/ 98785 h 4063647"/>
                    <a:gd name="connsiteX3" fmla="*/ 4643533 w 4716314"/>
                    <a:gd name="connsiteY3" fmla="*/ 744541 h 4063647"/>
                    <a:gd name="connsiteX4" fmla="*/ 4716314 w 4716314"/>
                    <a:gd name="connsiteY4" fmla="*/ 802810 h 4063647"/>
                    <a:gd name="connsiteX5" fmla="*/ 4716314 w 4716314"/>
                    <a:gd name="connsiteY5" fmla="*/ 4063647 h 4063647"/>
                    <a:gd name="connsiteX6" fmla="*/ 4625264 w 4716314"/>
                    <a:gd name="connsiteY6" fmla="*/ 4057901 h 4063647"/>
                    <a:gd name="connsiteX7" fmla="*/ 1947064 w 4716314"/>
                    <a:gd name="connsiteY7" fmla="*/ 3127889 h 4063647"/>
                    <a:gd name="connsiteX8" fmla="*/ 174303 w 4716314"/>
                    <a:gd name="connsiteY8" fmla="*/ 1783110 h 4063647"/>
                    <a:gd name="connsiteX9" fmla="*/ 0 w 4716314"/>
                    <a:gd name="connsiteY9" fmla="*/ 1591100 h 4063647"/>
                    <a:gd name="connsiteX10" fmla="*/ 0 w 4716314"/>
                    <a:gd name="connsiteY10" fmla="*/ 330981 h 4063647"/>
                    <a:gd name="connsiteX11" fmla="*/ 330981 w 4716314"/>
                    <a:gd name="connsiteY11" fmla="*/ 0 h 406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16314" h="4063647">
                      <a:moveTo>
                        <a:pt x="330981" y="0"/>
                      </a:moveTo>
                      <a:lnTo>
                        <a:pt x="3477350" y="0"/>
                      </a:lnTo>
                      <a:lnTo>
                        <a:pt x="3661346" y="98785"/>
                      </a:lnTo>
                      <a:cubicBezTo>
                        <a:pt x="4016794" y="299946"/>
                        <a:pt x="4346131" y="517805"/>
                        <a:pt x="4643533" y="744541"/>
                      </a:cubicBezTo>
                      <a:lnTo>
                        <a:pt x="4716314" y="802810"/>
                      </a:lnTo>
                      <a:lnTo>
                        <a:pt x="4716314" y="4063647"/>
                      </a:lnTo>
                      <a:lnTo>
                        <a:pt x="4625264" y="4057901"/>
                      </a:lnTo>
                      <a:cubicBezTo>
                        <a:pt x="3848990" y="3980442"/>
                        <a:pt x="2894925" y="3664319"/>
                        <a:pt x="1947064" y="3127889"/>
                      </a:cubicBezTo>
                      <a:cubicBezTo>
                        <a:pt x="1236169" y="2725567"/>
                        <a:pt x="629714" y="2256454"/>
                        <a:pt x="174303" y="1783110"/>
                      </a:cubicBezTo>
                      <a:lnTo>
                        <a:pt x="0" y="1591100"/>
                      </a:lnTo>
                      <a:lnTo>
                        <a:pt x="0" y="330981"/>
                      </a:lnTo>
                      <a:cubicBezTo>
                        <a:pt x="0" y="148185"/>
                        <a:pt x="148185" y="0"/>
                        <a:pt x="330981" y="0"/>
                      </a:cubicBezTo>
                      <a:close/>
                    </a:path>
                  </a:pathLst>
                </a:custGeom>
                <a:solidFill>
                  <a:schemeClr val="tx1">
                    <a:alpha val="90124"/>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dirty="0"/>
                </a:p>
              </p:txBody>
            </p:sp>
            <p:sp>
              <p:nvSpPr>
                <p:cNvPr id="22" name="Freeform 33">
                  <a:extLst>
                    <a:ext uri="{FF2B5EF4-FFF2-40B4-BE49-F238E27FC236}">
                      <a16:creationId xmlns:a16="http://schemas.microsoft.com/office/drawing/2014/main" id="{D44F2921-3705-4AB5-B42C-C8A043C11CB7}"/>
                    </a:ext>
                  </a:extLst>
                </p:cNvPr>
                <p:cNvSpPr/>
                <p:nvPr/>
              </p:nvSpPr>
              <p:spPr>
                <a:xfrm>
                  <a:off x="9172153" y="1422400"/>
                  <a:ext cx="1238964" cy="802810"/>
                </a:xfrm>
                <a:custGeom>
                  <a:avLst/>
                  <a:gdLst>
                    <a:gd name="connsiteX0" fmla="*/ 0 w 1238964"/>
                    <a:gd name="connsiteY0" fmla="*/ 0 h 802810"/>
                    <a:gd name="connsiteX1" fmla="*/ 907983 w 1238964"/>
                    <a:gd name="connsiteY1" fmla="*/ 0 h 802810"/>
                    <a:gd name="connsiteX2" fmla="*/ 1238964 w 1238964"/>
                    <a:gd name="connsiteY2" fmla="*/ 330981 h 802810"/>
                    <a:gd name="connsiteX3" fmla="*/ 1238964 w 1238964"/>
                    <a:gd name="connsiteY3" fmla="*/ 802810 h 802810"/>
                    <a:gd name="connsiteX4" fmla="*/ 1166183 w 1238964"/>
                    <a:gd name="connsiteY4" fmla="*/ 744541 h 802810"/>
                    <a:gd name="connsiteX5" fmla="*/ 183996 w 1238964"/>
                    <a:gd name="connsiteY5" fmla="*/ 98785 h 802810"/>
                    <a:gd name="connsiteX6" fmla="*/ 0 w 1238964"/>
                    <a:gd name="connsiteY6" fmla="*/ 0 h 80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964" h="802810">
                      <a:moveTo>
                        <a:pt x="0" y="0"/>
                      </a:moveTo>
                      <a:lnTo>
                        <a:pt x="907983" y="0"/>
                      </a:lnTo>
                      <a:cubicBezTo>
                        <a:pt x="1090779" y="0"/>
                        <a:pt x="1238964" y="148185"/>
                        <a:pt x="1238964" y="330981"/>
                      </a:cubicBezTo>
                      <a:lnTo>
                        <a:pt x="1238964" y="802810"/>
                      </a:lnTo>
                      <a:lnTo>
                        <a:pt x="1166183" y="744541"/>
                      </a:lnTo>
                      <a:cubicBezTo>
                        <a:pt x="868781" y="517805"/>
                        <a:pt x="539444" y="299946"/>
                        <a:pt x="183996" y="98785"/>
                      </a:cubicBezTo>
                      <a:lnTo>
                        <a:pt x="0" y="0"/>
                      </a:ln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dirty="0"/>
                </a:p>
              </p:txBody>
            </p:sp>
            <p:sp>
              <p:nvSpPr>
                <p:cNvPr id="23" name="Freeform 34">
                  <a:extLst>
                    <a:ext uri="{FF2B5EF4-FFF2-40B4-BE49-F238E27FC236}">
                      <a16:creationId xmlns:a16="http://schemas.microsoft.com/office/drawing/2014/main" id="{215DD8A4-777B-496B-8676-189C1B949969}"/>
                    </a:ext>
                  </a:extLst>
                </p:cNvPr>
                <p:cNvSpPr/>
                <p:nvPr/>
              </p:nvSpPr>
              <p:spPr>
                <a:xfrm>
                  <a:off x="5694803" y="3013500"/>
                  <a:ext cx="4716314" cy="2960972"/>
                </a:xfrm>
                <a:custGeom>
                  <a:avLst/>
                  <a:gdLst>
                    <a:gd name="connsiteX0" fmla="*/ 0 w 4716314"/>
                    <a:gd name="connsiteY0" fmla="*/ 0 h 2960972"/>
                    <a:gd name="connsiteX1" fmla="*/ 174303 w 4716314"/>
                    <a:gd name="connsiteY1" fmla="*/ 192010 h 2960972"/>
                    <a:gd name="connsiteX2" fmla="*/ 1947064 w 4716314"/>
                    <a:gd name="connsiteY2" fmla="*/ 1536789 h 2960972"/>
                    <a:gd name="connsiteX3" fmla="*/ 4625264 w 4716314"/>
                    <a:gd name="connsiteY3" fmla="*/ 2466801 h 2960972"/>
                    <a:gd name="connsiteX4" fmla="*/ 4716314 w 4716314"/>
                    <a:gd name="connsiteY4" fmla="*/ 2472547 h 2960972"/>
                    <a:gd name="connsiteX5" fmla="*/ 4716314 w 4716314"/>
                    <a:gd name="connsiteY5" fmla="*/ 2629991 h 2960972"/>
                    <a:gd name="connsiteX6" fmla="*/ 4385333 w 4716314"/>
                    <a:gd name="connsiteY6" fmla="*/ 2960972 h 2960972"/>
                    <a:gd name="connsiteX7" fmla="*/ 330981 w 4716314"/>
                    <a:gd name="connsiteY7" fmla="*/ 2960972 h 2960972"/>
                    <a:gd name="connsiteX8" fmla="*/ 0 w 4716314"/>
                    <a:gd name="connsiteY8" fmla="*/ 2629991 h 2960972"/>
                    <a:gd name="connsiteX9" fmla="*/ 0 w 4716314"/>
                    <a:gd name="connsiteY9" fmla="*/ 0 h 29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6314" h="2960972">
                      <a:moveTo>
                        <a:pt x="0" y="0"/>
                      </a:moveTo>
                      <a:lnTo>
                        <a:pt x="174303" y="192010"/>
                      </a:lnTo>
                      <a:cubicBezTo>
                        <a:pt x="629714" y="665354"/>
                        <a:pt x="1236169" y="1134467"/>
                        <a:pt x="1947064" y="1536789"/>
                      </a:cubicBezTo>
                      <a:cubicBezTo>
                        <a:pt x="2894925" y="2073219"/>
                        <a:pt x="3848990" y="2389342"/>
                        <a:pt x="4625264" y="2466801"/>
                      </a:cubicBezTo>
                      <a:lnTo>
                        <a:pt x="4716314" y="2472547"/>
                      </a:lnTo>
                      <a:lnTo>
                        <a:pt x="4716314" y="2629991"/>
                      </a:lnTo>
                      <a:cubicBezTo>
                        <a:pt x="4716314" y="2812787"/>
                        <a:pt x="4568129" y="2960972"/>
                        <a:pt x="4385333" y="2960972"/>
                      </a:cubicBezTo>
                      <a:lnTo>
                        <a:pt x="330981" y="2960972"/>
                      </a:lnTo>
                      <a:cubicBezTo>
                        <a:pt x="148185" y="2960972"/>
                        <a:pt x="0" y="2812787"/>
                        <a:pt x="0" y="2629991"/>
                      </a:cubicBezTo>
                      <a:lnTo>
                        <a:pt x="0" y="0"/>
                      </a:ln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dirty="0"/>
                </a:p>
              </p:txBody>
            </p:sp>
          </p:grpSp>
          <p:sp>
            <p:nvSpPr>
              <p:cNvPr id="19" name="Arc 18">
                <a:extLst>
                  <a:ext uri="{FF2B5EF4-FFF2-40B4-BE49-F238E27FC236}">
                    <a16:creationId xmlns:a16="http://schemas.microsoft.com/office/drawing/2014/main" id="{4D1AB9B5-8402-4959-BC60-592408D19B74}"/>
                  </a:ext>
                </a:extLst>
              </p:cNvPr>
              <p:cNvSpPr/>
              <p:nvPr/>
            </p:nvSpPr>
            <p:spPr>
              <a:xfrm rot="10424134">
                <a:off x="6957477" y="-1426743"/>
                <a:ext cx="7798449" cy="5140713"/>
              </a:xfrm>
              <a:prstGeom prst="arc">
                <a:avLst>
                  <a:gd name="adj1" fmla="val 15511267"/>
                  <a:gd name="adj2" fmla="val 18497"/>
                </a:avLst>
              </a:prstGeom>
              <a:ln w="12700">
                <a:solidFill>
                  <a:schemeClr val="accent1">
                    <a:lumMod val="20000"/>
                    <a:lumOff val="80000"/>
                    <a:alpha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p>
            </p:txBody>
          </p:sp>
          <p:sp>
            <p:nvSpPr>
              <p:cNvPr id="20" name="Arc 19">
                <a:extLst>
                  <a:ext uri="{FF2B5EF4-FFF2-40B4-BE49-F238E27FC236}">
                    <a16:creationId xmlns:a16="http://schemas.microsoft.com/office/drawing/2014/main" id="{D0EC941B-59D3-41E6-8B75-CF72D5142FBE}"/>
                  </a:ext>
                </a:extLst>
              </p:cNvPr>
              <p:cNvSpPr/>
              <p:nvPr/>
            </p:nvSpPr>
            <p:spPr>
              <a:xfrm rot="10800000">
                <a:off x="7086663" y="-1072570"/>
                <a:ext cx="7798449" cy="5140713"/>
              </a:xfrm>
              <a:prstGeom prst="arc">
                <a:avLst>
                  <a:gd name="adj1" fmla="val 15352715"/>
                  <a:gd name="adj2" fmla="val 18497"/>
                </a:avLst>
              </a:prstGeom>
              <a:ln w="12700">
                <a:solidFill>
                  <a:schemeClr val="accent1">
                    <a:lumMod val="20000"/>
                    <a:lumOff val="80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p>
            </p:txBody>
          </p:sp>
        </p:grpSp>
        <p:sp>
          <p:nvSpPr>
            <p:cNvPr id="16" name="Text Placeholder 4">
              <a:extLst>
                <a:ext uri="{FF2B5EF4-FFF2-40B4-BE49-F238E27FC236}">
                  <a16:creationId xmlns:a16="http://schemas.microsoft.com/office/drawing/2014/main" id="{D389B64F-CE25-4690-A17E-8897B5D53DBB}"/>
                </a:ext>
              </a:extLst>
            </p:cNvPr>
            <p:cNvSpPr txBox="1">
              <a:spLocks/>
            </p:cNvSpPr>
            <p:nvPr/>
          </p:nvSpPr>
          <p:spPr>
            <a:xfrm>
              <a:off x="7699247" y="4820524"/>
              <a:ext cx="3342181" cy="470482"/>
            </a:xfrm>
            <a:prstGeom prst="rect">
              <a:avLst/>
            </a:prstGeom>
          </p:spPr>
          <p:txBody>
            <a:bodyPr/>
            <a:lstStyle>
              <a:lvl1pPr marL="228584" indent="-228584" algn="l" defTabSz="914334" rtl="0" eaLnBrk="1" latinLnBrk="0" hangingPunct="1">
                <a:lnSpc>
                  <a:spcPct val="100000"/>
                </a:lnSpc>
                <a:spcBef>
                  <a:spcPts val="999"/>
                </a:spcBef>
                <a:buFont typeface="Arial"/>
                <a:buChar char="•"/>
                <a:defRPr sz="2400" kern="1200">
                  <a:solidFill>
                    <a:schemeClr val="tx1"/>
                  </a:solidFill>
                  <a:latin typeface="Century Gothic" charset="0"/>
                  <a:ea typeface="Century Gothic" charset="0"/>
                  <a:cs typeface="Century Gothic" charset="0"/>
                </a:defRPr>
              </a:lvl1pPr>
              <a:lvl2pPr marL="685751" indent="-228584" algn="l" defTabSz="914334" rtl="0" eaLnBrk="1" latinLnBrk="0" hangingPunct="1">
                <a:lnSpc>
                  <a:spcPct val="100000"/>
                </a:lnSpc>
                <a:spcBef>
                  <a:spcPts val="500"/>
                </a:spcBef>
                <a:buFont typeface=".AppleSystemUIFont" charset="-120"/>
                <a:buChar char="–"/>
                <a:defRPr sz="2400" kern="1200">
                  <a:solidFill>
                    <a:schemeClr val="tx1"/>
                  </a:solidFill>
                  <a:latin typeface="Century Gothic" charset="0"/>
                  <a:ea typeface="Century Gothic" charset="0"/>
                  <a:cs typeface="Century Gothic" charset="0"/>
                </a:defRPr>
              </a:lvl2pPr>
              <a:lvl3pPr marL="1142918" indent="-228584" algn="l" defTabSz="914334" rtl="0" eaLnBrk="1" latinLnBrk="0" hangingPunct="1">
                <a:lnSpc>
                  <a:spcPct val="100000"/>
                </a:lnSpc>
                <a:spcBef>
                  <a:spcPts val="500"/>
                </a:spcBef>
                <a:buFont typeface="Courier New" charset="0"/>
                <a:buChar char="o"/>
                <a:defRPr sz="2000" kern="1200">
                  <a:solidFill>
                    <a:schemeClr val="tx1"/>
                  </a:solidFill>
                  <a:latin typeface="Century Gothic" charset="0"/>
                  <a:ea typeface="Century Gothic" charset="0"/>
                  <a:cs typeface="Century Gothic" charset="0"/>
                </a:defRPr>
              </a:lvl3pPr>
              <a:lvl4pPr marL="1600084" indent="-228584" algn="l" defTabSz="914334" rtl="0" eaLnBrk="1" latinLnBrk="0" hangingPunct="1">
                <a:lnSpc>
                  <a:spcPct val="100000"/>
                </a:lnSpc>
                <a:spcBef>
                  <a:spcPts val="500"/>
                </a:spcBef>
                <a:buFont typeface="Wingdings" charset="2"/>
                <a:buChar char="§"/>
                <a:defRPr sz="1800" kern="1200">
                  <a:solidFill>
                    <a:schemeClr val="tx1"/>
                  </a:solidFill>
                  <a:latin typeface="Century Gothic" charset="0"/>
                  <a:ea typeface="Century Gothic" charset="0"/>
                  <a:cs typeface="Century Gothic" charset="0"/>
                </a:defRPr>
              </a:lvl4pPr>
              <a:lvl5pPr marL="2114417" indent="-285750" algn="l" defTabSz="914334" rtl="0" eaLnBrk="1" latinLnBrk="0" hangingPunct="1">
                <a:lnSpc>
                  <a:spcPct val="100000"/>
                </a:lnSpc>
                <a:spcBef>
                  <a:spcPts val="500"/>
                </a:spcBef>
                <a:buSzPct val="100000"/>
                <a:buFont typeface="Wingdings" charset="2"/>
                <a:buChar char="v"/>
                <a:defRPr sz="1800" kern="1200">
                  <a:solidFill>
                    <a:schemeClr val="tx1"/>
                  </a:solidFill>
                  <a:latin typeface="Century Gothic" charset="0"/>
                  <a:ea typeface="Century Gothic" charset="0"/>
                  <a:cs typeface="Century Gothic" charset="0"/>
                </a:defRPr>
              </a:lvl5pPr>
              <a:lvl6pPr marL="2514418"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586"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753"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5919"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1000" dirty="0">
                  <a:solidFill>
                    <a:schemeClr val="bg1"/>
                  </a:solidFill>
                </a:rPr>
                <a:t>STANLEY GUILBAUD</a:t>
              </a:r>
            </a:p>
          </p:txBody>
        </p:sp>
        <p:pic>
          <p:nvPicPr>
            <p:cNvPr id="17" name="Picture Placeholder 11" descr="A person smiling for the camera&#10;&#10;Description automatically generated with medium confidence">
              <a:extLst>
                <a:ext uri="{FF2B5EF4-FFF2-40B4-BE49-F238E27FC236}">
                  <a16:creationId xmlns:a16="http://schemas.microsoft.com/office/drawing/2014/main" id="{E234A51C-9CCD-426F-BEA4-CFD4041148C8}"/>
                </a:ext>
              </a:extLst>
            </p:cNvPr>
            <p:cNvPicPr>
              <a:picLocks noChangeAspect="1"/>
            </p:cNvPicPr>
            <p:nvPr/>
          </p:nvPicPr>
          <p:blipFill>
            <a:blip r:embed="rId2"/>
            <a:srcRect l="7240" r="7240"/>
            <a:stretch>
              <a:fillRect/>
            </a:stretch>
          </p:blipFill>
          <p:spPr>
            <a:xfrm>
              <a:off x="8255010" y="2160588"/>
              <a:ext cx="2190128" cy="2560320"/>
            </a:xfrm>
            <a:prstGeom prst="rect">
              <a:avLst/>
            </a:prstGeom>
          </p:spPr>
        </p:pic>
      </p:grpSp>
      <p:pic>
        <p:nvPicPr>
          <p:cNvPr id="24" name="Picture 23" descr="A picture containing text, clipart&#10;&#10;Description automatically generated">
            <a:hlinkClick r:id="rId3"/>
            <a:extLst>
              <a:ext uri="{FF2B5EF4-FFF2-40B4-BE49-F238E27FC236}">
                <a16:creationId xmlns:a16="http://schemas.microsoft.com/office/drawing/2014/main" id="{EE5A4BFA-6712-477B-91CC-0DB660AFA890}"/>
              </a:ext>
            </a:extLst>
          </p:cNvPr>
          <p:cNvPicPr>
            <a:picLocks noChangeAspect="1"/>
          </p:cNvPicPr>
          <p:nvPr/>
        </p:nvPicPr>
        <p:blipFill>
          <a:blip r:embed="rId4"/>
          <a:stretch>
            <a:fillRect/>
          </a:stretch>
        </p:blipFill>
        <p:spPr>
          <a:xfrm>
            <a:off x="10648682" y="1770983"/>
            <a:ext cx="926186" cy="365506"/>
          </a:xfrm>
          <a:prstGeom prst="rect">
            <a:avLst/>
          </a:prstGeom>
        </p:spPr>
      </p:pic>
    </p:spTree>
    <p:extLst>
      <p:ext uri="{BB962C8B-B14F-4D97-AF65-F5344CB8AC3E}">
        <p14:creationId xmlns:p14="http://schemas.microsoft.com/office/powerpoint/2010/main" val="2237510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ED347-E77C-4C26-AA07-5377D6CB7B9B}"/>
              </a:ext>
            </a:extLst>
          </p:cNvPr>
          <p:cNvSpPr>
            <a:spLocks noGrp="1"/>
          </p:cNvSpPr>
          <p:nvPr>
            <p:ph type="title"/>
          </p:nvPr>
        </p:nvSpPr>
        <p:spPr/>
        <p:txBody>
          <a:bodyPr/>
          <a:lstStyle/>
          <a:p>
            <a:r>
              <a:rPr lang="en-US" dirty="0"/>
              <a:t>Variations Between Plans</a:t>
            </a:r>
          </a:p>
        </p:txBody>
      </p:sp>
      <p:sp>
        <p:nvSpPr>
          <p:cNvPr id="3" name="Content Placeholder 2">
            <a:extLst>
              <a:ext uri="{FF2B5EF4-FFF2-40B4-BE49-F238E27FC236}">
                <a16:creationId xmlns:a16="http://schemas.microsoft.com/office/drawing/2014/main" id="{830EE91D-A43B-4E4B-AF3C-DEA13F8BE597}"/>
              </a:ext>
            </a:extLst>
          </p:cNvPr>
          <p:cNvSpPr>
            <a:spLocks noGrp="1"/>
          </p:cNvSpPr>
          <p:nvPr>
            <p:ph idx="1"/>
          </p:nvPr>
        </p:nvSpPr>
        <p:spPr/>
        <p:txBody>
          <a:bodyPr>
            <a:normAutofit/>
          </a:bodyPr>
          <a:lstStyle/>
          <a:p>
            <a:pPr marL="0" indent="0">
              <a:spcBef>
                <a:spcPts val="0"/>
              </a:spcBef>
              <a:spcAft>
                <a:spcPts val="1200"/>
              </a:spcAft>
              <a:buNone/>
            </a:pPr>
            <a:r>
              <a:rPr lang="en-US" sz="1600" dirty="0"/>
              <a:t>Health plans face unique challenges based on their geographic footprint and lines of business:</a:t>
            </a:r>
          </a:p>
          <a:p>
            <a:pPr>
              <a:spcBef>
                <a:spcPts val="0"/>
              </a:spcBef>
              <a:spcAft>
                <a:spcPts val="1200"/>
              </a:spcAft>
            </a:pPr>
            <a:r>
              <a:rPr lang="en-US" sz="1600" b="1" dirty="0"/>
              <a:t>National Plans: </a:t>
            </a:r>
            <a:r>
              <a:rPr lang="en-US" sz="1600" dirty="0"/>
              <a:t>Need to cast a wider net with data assets to achieve optimal cost avoidance process. The larger the payer, the increased potential of gaps and reliance on vendor partners to supplement internal processes.</a:t>
            </a:r>
          </a:p>
          <a:p>
            <a:pPr>
              <a:spcBef>
                <a:spcPts val="0"/>
              </a:spcBef>
              <a:spcAft>
                <a:spcPts val="1200"/>
              </a:spcAft>
            </a:pPr>
            <a:r>
              <a:rPr lang="en-US" sz="1600" b="1" dirty="0"/>
              <a:t>Single State:</a:t>
            </a:r>
            <a:r>
              <a:rPr lang="en-US" sz="1600" dirty="0"/>
              <a:t> A smaller net to cast, with more familiarity of the local payers and providers within the state; they tend to perform COB workflows internally.</a:t>
            </a:r>
            <a:endParaRPr lang="en-US" sz="1600" strike="sngStrike" dirty="0">
              <a:solidFill>
                <a:srgbClr val="FF0000"/>
              </a:solidFill>
            </a:endParaRPr>
          </a:p>
          <a:p>
            <a:pPr>
              <a:spcBef>
                <a:spcPts val="0"/>
              </a:spcBef>
              <a:spcAft>
                <a:spcPts val="1200"/>
              </a:spcAft>
            </a:pPr>
            <a:r>
              <a:rPr lang="en-US" sz="1600" b="1" dirty="0"/>
              <a:t>Medicaid Plans:</a:t>
            </a:r>
            <a:r>
              <a:rPr lang="en-US" sz="1600" dirty="0"/>
              <a:t> Heavy reliance on state to provide correct eligibility information, which can be dated. Historically, they have only used one vendor partner but have started to be open to more. Reclamation is the primary objective.  </a:t>
            </a:r>
          </a:p>
          <a:p>
            <a:pPr>
              <a:spcBef>
                <a:spcPts val="0"/>
              </a:spcBef>
              <a:spcAft>
                <a:spcPts val="1200"/>
              </a:spcAft>
            </a:pPr>
            <a:r>
              <a:rPr lang="en-US" sz="1600" dirty="0"/>
              <a:t>In addition to this, with 10,000 individuals becoming eligible for Medicare every day and potentially having coverage through their employer or their spouse’s employer, the complexity of COB is increased</a:t>
            </a:r>
          </a:p>
        </p:txBody>
      </p:sp>
      <p:grpSp>
        <p:nvGrpSpPr>
          <p:cNvPr id="13" name="Group 12">
            <a:extLst>
              <a:ext uri="{FF2B5EF4-FFF2-40B4-BE49-F238E27FC236}">
                <a16:creationId xmlns:a16="http://schemas.microsoft.com/office/drawing/2014/main" id="{D0316C25-5173-4C62-AB08-38F18ACF9FC5}"/>
              </a:ext>
            </a:extLst>
          </p:cNvPr>
          <p:cNvGrpSpPr/>
          <p:nvPr/>
        </p:nvGrpSpPr>
        <p:grpSpPr>
          <a:xfrm>
            <a:off x="10384970" y="-534635"/>
            <a:ext cx="2360645" cy="2292793"/>
            <a:chOff x="7699247" y="0"/>
            <a:chExt cx="5447586" cy="5291006"/>
          </a:xfrm>
        </p:grpSpPr>
        <p:grpSp>
          <p:nvGrpSpPr>
            <p:cNvPr id="4" name="Group 3">
              <a:extLst>
                <a:ext uri="{FF2B5EF4-FFF2-40B4-BE49-F238E27FC236}">
                  <a16:creationId xmlns:a16="http://schemas.microsoft.com/office/drawing/2014/main" id="{88CC1326-3D9E-4F88-B3C5-5689A9DA054A}"/>
                </a:ext>
              </a:extLst>
            </p:cNvPr>
            <p:cNvGrpSpPr/>
            <p:nvPr/>
          </p:nvGrpSpPr>
          <p:grpSpPr>
            <a:xfrm>
              <a:off x="7764564" y="0"/>
              <a:ext cx="5382269" cy="5291006"/>
              <a:chOff x="6904170" y="-1426743"/>
              <a:chExt cx="7980942" cy="7415963"/>
            </a:xfrm>
          </p:grpSpPr>
          <p:grpSp>
            <p:nvGrpSpPr>
              <p:cNvPr id="5" name="Group 4">
                <a:extLst>
                  <a:ext uri="{FF2B5EF4-FFF2-40B4-BE49-F238E27FC236}">
                    <a16:creationId xmlns:a16="http://schemas.microsoft.com/office/drawing/2014/main" id="{45D13314-3D1A-41BF-98BE-550484CCA7DA}"/>
                  </a:ext>
                </a:extLst>
              </p:cNvPr>
              <p:cNvGrpSpPr/>
              <p:nvPr/>
            </p:nvGrpSpPr>
            <p:grpSpPr>
              <a:xfrm>
                <a:off x="6904170" y="1437148"/>
                <a:ext cx="4716315" cy="4552072"/>
                <a:chOff x="5694803" y="1422400"/>
                <a:chExt cx="4716315" cy="4552072"/>
              </a:xfrm>
            </p:grpSpPr>
            <p:sp>
              <p:nvSpPr>
                <p:cNvPr id="8" name="Freeform 32">
                  <a:extLst>
                    <a:ext uri="{FF2B5EF4-FFF2-40B4-BE49-F238E27FC236}">
                      <a16:creationId xmlns:a16="http://schemas.microsoft.com/office/drawing/2014/main" id="{3D01F20E-270E-46B5-915F-371B592EDC2E}"/>
                    </a:ext>
                  </a:extLst>
                </p:cNvPr>
                <p:cNvSpPr/>
                <p:nvPr/>
              </p:nvSpPr>
              <p:spPr>
                <a:xfrm>
                  <a:off x="5694803" y="1422402"/>
                  <a:ext cx="4716315" cy="4063646"/>
                </a:xfrm>
                <a:custGeom>
                  <a:avLst/>
                  <a:gdLst>
                    <a:gd name="connsiteX0" fmla="*/ 330981 w 4716314"/>
                    <a:gd name="connsiteY0" fmla="*/ 0 h 4063647"/>
                    <a:gd name="connsiteX1" fmla="*/ 3477350 w 4716314"/>
                    <a:gd name="connsiteY1" fmla="*/ 0 h 4063647"/>
                    <a:gd name="connsiteX2" fmla="*/ 3661346 w 4716314"/>
                    <a:gd name="connsiteY2" fmla="*/ 98785 h 4063647"/>
                    <a:gd name="connsiteX3" fmla="*/ 4643533 w 4716314"/>
                    <a:gd name="connsiteY3" fmla="*/ 744541 h 4063647"/>
                    <a:gd name="connsiteX4" fmla="*/ 4716314 w 4716314"/>
                    <a:gd name="connsiteY4" fmla="*/ 802810 h 4063647"/>
                    <a:gd name="connsiteX5" fmla="*/ 4716314 w 4716314"/>
                    <a:gd name="connsiteY5" fmla="*/ 4063647 h 4063647"/>
                    <a:gd name="connsiteX6" fmla="*/ 4625264 w 4716314"/>
                    <a:gd name="connsiteY6" fmla="*/ 4057901 h 4063647"/>
                    <a:gd name="connsiteX7" fmla="*/ 1947064 w 4716314"/>
                    <a:gd name="connsiteY7" fmla="*/ 3127889 h 4063647"/>
                    <a:gd name="connsiteX8" fmla="*/ 174303 w 4716314"/>
                    <a:gd name="connsiteY8" fmla="*/ 1783110 h 4063647"/>
                    <a:gd name="connsiteX9" fmla="*/ 0 w 4716314"/>
                    <a:gd name="connsiteY9" fmla="*/ 1591100 h 4063647"/>
                    <a:gd name="connsiteX10" fmla="*/ 0 w 4716314"/>
                    <a:gd name="connsiteY10" fmla="*/ 330981 h 4063647"/>
                    <a:gd name="connsiteX11" fmla="*/ 330981 w 4716314"/>
                    <a:gd name="connsiteY11" fmla="*/ 0 h 406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16314" h="4063647">
                      <a:moveTo>
                        <a:pt x="330981" y="0"/>
                      </a:moveTo>
                      <a:lnTo>
                        <a:pt x="3477350" y="0"/>
                      </a:lnTo>
                      <a:lnTo>
                        <a:pt x="3661346" y="98785"/>
                      </a:lnTo>
                      <a:cubicBezTo>
                        <a:pt x="4016794" y="299946"/>
                        <a:pt x="4346131" y="517805"/>
                        <a:pt x="4643533" y="744541"/>
                      </a:cubicBezTo>
                      <a:lnTo>
                        <a:pt x="4716314" y="802810"/>
                      </a:lnTo>
                      <a:lnTo>
                        <a:pt x="4716314" y="4063647"/>
                      </a:lnTo>
                      <a:lnTo>
                        <a:pt x="4625264" y="4057901"/>
                      </a:lnTo>
                      <a:cubicBezTo>
                        <a:pt x="3848990" y="3980442"/>
                        <a:pt x="2894925" y="3664319"/>
                        <a:pt x="1947064" y="3127889"/>
                      </a:cubicBezTo>
                      <a:cubicBezTo>
                        <a:pt x="1236169" y="2725567"/>
                        <a:pt x="629714" y="2256454"/>
                        <a:pt x="174303" y="1783110"/>
                      </a:cubicBezTo>
                      <a:lnTo>
                        <a:pt x="0" y="1591100"/>
                      </a:lnTo>
                      <a:lnTo>
                        <a:pt x="0" y="330981"/>
                      </a:lnTo>
                      <a:cubicBezTo>
                        <a:pt x="0" y="148185"/>
                        <a:pt x="148185" y="0"/>
                        <a:pt x="330981" y="0"/>
                      </a:cubicBezTo>
                      <a:close/>
                    </a:path>
                  </a:pathLst>
                </a:custGeom>
                <a:solidFill>
                  <a:schemeClr val="tx1">
                    <a:alpha val="90124"/>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dirty="0"/>
                </a:p>
              </p:txBody>
            </p:sp>
            <p:sp>
              <p:nvSpPr>
                <p:cNvPr id="9" name="Freeform 33">
                  <a:extLst>
                    <a:ext uri="{FF2B5EF4-FFF2-40B4-BE49-F238E27FC236}">
                      <a16:creationId xmlns:a16="http://schemas.microsoft.com/office/drawing/2014/main" id="{6FFE1F47-A293-490D-A347-B879A56728CF}"/>
                    </a:ext>
                  </a:extLst>
                </p:cNvPr>
                <p:cNvSpPr/>
                <p:nvPr/>
              </p:nvSpPr>
              <p:spPr>
                <a:xfrm>
                  <a:off x="9172153" y="1422400"/>
                  <a:ext cx="1238964" cy="802810"/>
                </a:xfrm>
                <a:custGeom>
                  <a:avLst/>
                  <a:gdLst>
                    <a:gd name="connsiteX0" fmla="*/ 0 w 1238964"/>
                    <a:gd name="connsiteY0" fmla="*/ 0 h 802810"/>
                    <a:gd name="connsiteX1" fmla="*/ 907983 w 1238964"/>
                    <a:gd name="connsiteY1" fmla="*/ 0 h 802810"/>
                    <a:gd name="connsiteX2" fmla="*/ 1238964 w 1238964"/>
                    <a:gd name="connsiteY2" fmla="*/ 330981 h 802810"/>
                    <a:gd name="connsiteX3" fmla="*/ 1238964 w 1238964"/>
                    <a:gd name="connsiteY3" fmla="*/ 802810 h 802810"/>
                    <a:gd name="connsiteX4" fmla="*/ 1166183 w 1238964"/>
                    <a:gd name="connsiteY4" fmla="*/ 744541 h 802810"/>
                    <a:gd name="connsiteX5" fmla="*/ 183996 w 1238964"/>
                    <a:gd name="connsiteY5" fmla="*/ 98785 h 802810"/>
                    <a:gd name="connsiteX6" fmla="*/ 0 w 1238964"/>
                    <a:gd name="connsiteY6" fmla="*/ 0 h 80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964" h="802810">
                      <a:moveTo>
                        <a:pt x="0" y="0"/>
                      </a:moveTo>
                      <a:lnTo>
                        <a:pt x="907983" y="0"/>
                      </a:lnTo>
                      <a:cubicBezTo>
                        <a:pt x="1090779" y="0"/>
                        <a:pt x="1238964" y="148185"/>
                        <a:pt x="1238964" y="330981"/>
                      </a:cubicBezTo>
                      <a:lnTo>
                        <a:pt x="1238964" y="802810"/>
                      </a:lnTo>
                      <a:lnTo>
                        <a:pt x="1166183" y="744541"/>
                      </a:lnTo>
                      <a:cubicBezTo>
                        <a:pt x="868781" y="517805"/>
                        <a:pt x="539444" y="299946"/>
                        <a:pt x="183996" y="98785"/>
                      </a:cubicBezTo>
                      <a:lnTo>
                        <a:pt x="0" y="0"/>
                      </a:ln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dirty="0"/>
                </a:p>
              </p:txBody>
            </p:sp>
            <p:sp>
              <p:nvSpPr>
                <p:cNvPr id="10" name="Freeform 34">
                  <a:extLst>
                    <a:ext uri="{FF2B5EF4-FFF2-40B4-BE49-F238E27FC236}">
                      <a16:creationId xmlns:a16="http://schemas.microsoft.com/office/drawing/2014/main" id="{898683D0-62FF-4226-B11E-F80F4C8B8C57}"/>
                    </a:ext>
                  </a:extLst>
                </p:cNvPr>
                <p:cNvSpPr/>
                <p:nvPr/>
              </p:nvSpPr>
              <p:spPr>
                <a:xfrm>
                  <a:off x="5694803" y="3013500"/>
                  <a:ext cx="4716314" cy="2960972"/>
                </a:xfrm>
                <a:custGeom>
                  <a:avLst/>
                  <a:gdLst>
                    <a:gd name="connsiteX0" fmla="*/ 0 w 4716314"/>
                    <a:gd name="connsiteY0" fmla="*/ 0 h 2960972"/>
                    <a:gd name="connsiteX1" fmla="*/ 174303 w 4716314"/>
                    <a:gd name="connsiteY1" fmla="*/ 192010 h 2960972"/>
                    <a:gd name="connsiteX2" fmla="*/ 1947064 w 4716314"/>
                    <a:gd name="connsiteY2" fmla="*/ 1536789 h 2960972"/>
                    <a:gd name="connsiteX3" fmla="*/ 4625264 w 4716314"/>
                    <a:gd name="connsiteY3" fmla="*/ 2466801 h 2960972"/>
                    <a:gd name="connsiteX4" fmla="*/ 4716314 w 4716314"/>
                    <a:gd name="connsiteY4" fmla="*/ 2472547 h 2960972"/>
                    <a:gd name="connsiteX5" fmla="*/ 4716314 w 4716314"/>
                    <a:gd name="connsiteY5" fmla="*/ 2629991 h 2960972"/>
                    <a:gd name="connsiteX6" fmla="*/ 4385333 w 4716314"/>
                    <a:gd name="connsiteY6" fmla="*/ 2960972 h 2960972"/>
                    <a:gd name="connsiteX7" fmla="*/ 330981 w 4716314"/>
                    <a:gd name="connsiteY7" fmla="*/ 2960972 h 2960972"/>
                    <a:gd name="connsiteX8" fmla="*/ 0 w 4716314"/>
                    <a:gd name="connsiteY8" fmla="*/ 2629991 h 2960972"/>
                    <a:gd name="connsiteX9" fmla="*/ 0 w 4716314"/>
                    <a:gd name="connsiteY9" fmla="*/ 0 h 29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6314" h="2960972">
                      <a:moveTo>
                        <a:pt x="0" y="0"/>
                      </a:moveTo>
                      <a:lnTo>
                        <a:pt x="174303" y="192010"/>
                      </a:lnTo>
                      <a:cubicBezTo>
                        <a:pt x="629714" y="665354"/>
                        <a:pt x="1236169" y="1134467"/>
                        <a:pt x="1947064" y="1536789"/>
                      </a:cubicBezTo>
                      <a:cubicBezTo>
                        <a:pt x="2894925" y="2073219"/>
                        <a:pt x="3848990" y="2389342"/>
                        <a:pt x="4625264" y="2466801"/>
                      </a:cubicBezTo>
                      <a:lnTo>
                        <a:pt x="4716314" y="2472547"/>
                      </a:lnTo>
                      <a:lnTo>
                        <a:pt x="4716314" y="2629991"/>
                      </a:lnTo>
                      <a:cubicBezTo>
                        <a:pt x="4716314" y="2812787"/>
                        <a:pt x="4568129" y="2960972"/>
                        <a:pt x="4385333" y="2960972"/>
                      </a:cubicBezTo>
                      <a:lnTo>
                        <a:pt x="330981" y="2960972"/>
                      </a:lnTo>
                      <a:cubicBezTo>
                        <a:pt x="148185" y="2960972"/>
                        <a:pt x="0" y="2812787"/>
                        <a:pt x="0" y="2629991"/>
                      </a:cubicBezTo>
                      <a:lnTo>
                        <a:pt x="0" y="0"/>
                      </a:ln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dirty="0"/>
                </a:p>
              </p:txBody>
            </p:sp>
          </p:grpSp>
          <p:sp>
            <p:nvSpPr>
              <p:cNvPr id="6" name="Arc 5">
                <a:extLst>
                  <a:ext uri="{FF2B5EF4-FFF2-40B4-BE49-F238E27FC236}">
                    <a16:creationId xmlns:a16="http://schemas.microsoft.com/office/drawing/2014/main" id="{FE11C0D7-2E3E-4AD2-9A96-A1C3E5C6E0B6}"/>
                  </a:ext>
                </a:extLst>
              </p:cNvPr>
              <p:cNvSpPr/>
              <p:nvPr/>
            </p:nvSpPr>
            <p:spPr>
              <a:xfrm rot="10424134">
                <a:off x="6957477" y="-1426743"/>
                <a:ext cx="7798449" cy="5140713"/>
              </a:xfrm>
              <a:prstGeom prst="arc">
                <a:avLst>
                  <a:gd name="adj1" fmla="val 15511267"/>
                  <a:gd name="adj2" fmla="val 18497"/>
                </a:avLst>
              </a:prstGeom>
              <a:ln w="12700">
                <a:solidFill>
                  <a:schemeClr val="accent1">
                    <a:lumMod val="20000"/>
                    <a:lumOff val="80000"/>
                    <a:alpha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p>
            </p:txBody>
          </p:sp>
          <p:sp>
            <p:nvSpPr>
              <p:cNvPr id="7" name="Arc 6">
                <a:extLst>
                  <a:ext uri="{FF2B5EF4-FFF2-40B4-BE49-F238E27FC236}">
                    <a16:creationId xmlns:a16="http://schemas.microsoft.com/office/drawing/2014/main" id="{123D16AB-0F29-4FF1-A726-6A566AF07B8F}"/>
                  </a:ext>
                </a:extLst>
              </p:cNvPr>
              <p:cNvSpPr/>
              <p:nvPr/>
            </p:nvSpPr>
            <p:spPr>
              <a:xfrm rot="10800000">
                <a:off x="7086663" y="-1072570"/>
                <a:ext cx="7798449" cy="5140713"/>
              </a:xfrm>
              <a:prstGeom prst="arc">
                <a:avLst>
                  <a:gd name="adj1" fmla="val 15352715"/>
                  <a:gd name="adj2" fmla="val 18497"/>
                </a:avLst>
              </a:prstGeom>
              <a:ln w="12700">
                <a:solidFill>
                  <a:schemeClr val="accent1">
                    <a:lumMod val="20000"/>
                    <a:lumOff val="80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p>
            </p:txBody>
          </p:sp>
        </p:grpSp>
        <p:sp>
          <p:nvSpPr>
            <p:cNvPr id="11" name="Text Placeholder 4">
              <a:extLst>
                <a:ext uri="{FF2B5EF4-FFF2-40B4-BE49-F238E27FC236}">
                  <a16:creationId xmlns:a16="http://schemas.microsoft.com/office/drawing/2014/main" id="{30CC0012-D4A5-4DD6-B1C5-94597FBEE6E5}"/>
                </a:ext>
              </a:extLst>
            </p:cNvPr>
            <p:cNvSpPr txBox="1">
              <a:spLocks/>
            </p:cNvSpPr>
            <p:nvPr/>
          </p:nvSpPr>
          <p:spPr>
            <a:xfrm>
              <a:off x="7699247" y="4820524"/>
              <a:ext cx="3342181" cy="470482"/>
            </a:xfrm>
            <a:prstGeom prst="rect">
              <a:avLst/>
            </a:prstGeom>
          </p:spPr>
          <p:txBody>
            <a:bodyPr/>
            <a:lstStyle>
              <a:lvl1pPr marL="228584" indent="-228584" algn="l" defTabSz="914334" rtl="0" eaLnBrk="1" latinLnBrk="0" hangingPunct="1">
                <a:lnSpc>
                  <a:spcPct val="100000"/>
                </a:lnSpc>
                <a:spcBef>
                  <a:spcPts val="999"/>
                </a:spcBef>
                <a:buFont typeface="Arial"/>
                <a:buChar char="•"/>
                <a:defRPr sz="2400" kern="1200">
                  <a:solidFill>
                    <a:schemeClr val="tx1"/>
                  </a:solidFill>
                  <a:latin typeface="Century Gothic" charset="0"/>
                  <a:ea typeface="Century Gothic" charset="0"/>
                  <a:cs typeface="Century Gothic" charset="0"/>
                </a:defRPr>
              </a:lvl1pPr>
              <a:lvl2pPr marL="685751" indent="-228584" algn="l" defTabSz="914334" rtl="0" eaLnBrk="1" latinLnBrk="0" hangingPunct="1">
                <a:lnSpc>
                  <a:spcPct val="100000"/>
                </a:lnSpc>
                <a:spcBef>
                  <a:spcPts val="500"/>
                </a:spcBef>
                <a:buFont typeface=".AppleSystemUIFont" charset="-120"/>
                <a:buChar char="–"/>
                <a:defRPr sz="2400" kern="1200">
                  <a:solidFill>
                    <a:schemeClr val="tx1"/>
                  </a:solidFill>
                  <a:latin typeface="Century Gothic" charset="0"/>
                  <a:ea typeface="Century Gothic" charset="0"/>
                  <a:cs typeface="Century Gothic" charset="0"/>
                </a:defRPr>
              </a:lvl2pPr>
              <a:lvl3pPr marL="1142918" indent="-228584" algn="l" defTabSz="914334" rtl="0" eaLnBrk="1" latinLnBrk="0" hangingPunct="1">
                <a:lnSpc>
                  <a:spcPct val="100000"/>
                </a:lnSpc>
                <a:spcBef>
                  <a:spcPts val="500"/>
                </a:spcBef>
                <a:buFont typeface="Courier New" charset="0"/>
                <a:buChar char="o"/>
                <a:defRPr sz="2000" kern="1200">
                  <a:solidFill>
                    <a:schemeClr val="tx1"/>
                  </a:solidFill>
                  <a:latin typeface="Century Gothic" charset="0"/>
                  <a:ea typeface="Century Gothic" charset="0"/>
                  <a:cs typeface="Century Gothic" charset="0"/>
                </a:defRPr>
              </a:lvl3pPr>
              <a:lvl4pPr marL="1600084" indent="-228584" algn="l" defTabSz="914334" rtl="0" eaLnBrk="1" latinLnBrk="0" hangingPunct="1">
                <a:lnSpc>
                  <a:spcPct val="100000"/>
                </a:lnSpc>
                <a:spcBef>
                  <a:spcPts val="500"/>
                </a:spcBef>
                <a:buFont typeface="Wingdings" charset="2"/>
                <a:buChar char="§"/>
                <a:defRPr sz="1800" kern="1200">
                  <a:solidFill>
                    <a:schemeClr val="tx1"/>
                  </a:solidFill>
                  <a:latin typeface="Century Gothic" charset="0"/>
                  <a:ea typeface="Century Gothic" charset="0"/>
                  <a:cs typeface="Century Gothic" charset="0"/>
                </a:defRPr>
              </a:lvl4pPr>
              <a:lvl5pPr marL="2114417" indent="-285750" algn="l" defTabSz="914334" rtl="0" eaLnBrk="1" latinLnBrk="0" hangingPunct="1">
                <a:lnSpc>
                  <a:spcPct val="100000"/>
                </a:lnSpc>
                <a:spcBef>
                  <a:spcPts val="500"/>
                </a:spcBef>
                <a:buSzPct val="100000"/>
                <a:buFont typeface="Wingdings" charset="2"/>
                <a:buChar char="v"/>
                <a:defRPr sz="1800" kern="1200">
                  <a:solidFill>
                    <a:schemeClr val="tx1"/>
                  </a:solidFill>
                  <a:latin typeface="Century Gothic" charset="0"/>
                  <a:ea typeface="Century Gothic" charset="0"/>
                  <a:cs typeface="Century Gothic" charset="0"/>
                </a:defRPr>
              </a:lvl5pPr>
              <a:lvl6pPr marL="2514418"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586"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753"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5919"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1000" dirty="0">
                  <a:solidFill>
                    <a:schemeClr val="bg1"/>
                  </a:solidFill>
                </a:rPr>
                <a:t>STANLEY GUILBAUD</a:t>
              </a:r>
            </a:p>
          </p:txBody>
        </p:sp>
        <p:pic>
          <p:nvPicPr>
            <p:cNvPr id="12" name="Picture Placeholder 11" descr="A person smiling for the camera&#10;&#10;Description automatically generated with medium confidence">
              <a:extLst>
                <a:ext uri="{FF2B5EF4-FFF2-40B4-BE49-F238E27FC236}">
                  <a16:creationId xmlns:a16="http://schemas.microsoft.com/office/drawing/2014/main" id="{DED43632-64E1-4489-BF4B-1C2C8F7E20C8}"/>
                </a:ext>
              </a:extLst>
            </p:cNvPr>
            <p:cNvPicPr>
              <a:picLocks noChangeAspect="1"/>
            </p:cNvPicPr>
            <p:nvPr/>
          </p:nvPicPr>
          <p:blipFill>
            <a:blip r:embed="rId2"/>
            <a:srcRect l="7240" r="7240"/>
            <a:stretch>
              <a:fillRect/>
            </a:stretch>
          </p:blipFill>
          <p:spPr>
            <a:xfrm>
              <a:off x="8255010" y="2160588"/>
              <a:ext cx="2190128" cy="2560320"/>
            </a:xfrm>
            <a:prstGeom prst="rect">
              <a:avLst/>
            </a:prstGeom>
          </p:spPr>
        </p:pic>
      </p:grpSp>
      <p:pic>
        <p:nvPicPr>
          <p:cNvPr id="14" name="Picture 13" descr="A picture containing text, clipart&#10;&#10;Description automatically generated">
            <a:hlinkClick r:id="rId3"/>
            <a:extLst>
              <a:ext uri="{FF2B5EF4-FFF2-40B4-BE49-F238E27FC236}">
                <a16:creationId xmlns:a16="http://schemas.microsoft.com/office/drawing/2014/main" id="{33A3BB3D-E7E4-4178-BA4D-17CAEA2F090D}"/>
              </a:ext>
            </a:extLst>
          </p:cNvPr>
          <p:cNvPicPr>
            <a:picLocks noChangeAspect="1"/>
          </p:cNvPicPr>
          <p:nvPr/>
        </p:nvPicPr>
        <p:blipFill>
          <a:blip r:embed="rId4"/>
          <a:stretch>
            <a:fillRect/>
          </a:stretch>
        </p:blipFill>
        <p:spPr>
          <a:xfrm>
            <a:off x="10648682" y="1770983"/>
            <a:ext cx="926186" cy="365506"/>
          </a:xfrm>
          <a:prstGeom prst="rect">
            <a:avLst/>
          </a:prstGeom>
        </p:spPr>
      </p:pic>
    </p:spTree>
    <p:extLst>
      <p:ext uri="{BB962C8B-B14F-4D97-AF65-F5344CB8AC3E}">
        <p14:creationId xmlns:p14="http://schemas.microsoft.com/office/powerpoint/2010/main" val="1900901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ED347-E77C-4C26-AA07-5377D6CB7B9B}"/>
              </a:ext>
            </a:extLst>
          </p:cNvPr>
          <p:cNvSpPr>
            <a:spLocks noGrp="1"/>
          </p:cNvSpPr>
          <p:nvPr>
            <p:ph type="title"/>
          </p:nvPr>
        </p:nvSpPr>
        <p:spPr/>
        <p:txBody>
          <a:bodyPr/>
          <a:lstStyle/>
          <a:p>
            <a:r>
              <a:rPr lang="en-US" dirty="0"/>
              <a:t>Major Pain Points</a:t>
            </a:r>
          </a:p>
        </p:txBody>
      </p:sp>
      <p:sp>
        <p:nvSpPr>
          <p:cNvPr id="3" name="Content Placeholder 2">
            <a:extLst>
              <a:ext uri="{FF2B5EF4-FFF2-40B4-BE49-F238E27FC236}">
                <a16:creationId xmlns:a16="http://schemas.microsoft.com/office/drawing/2014/main" id="{830EE91D-A43B-4E4B-AF3C-DEA13F8BE597}"/>
              </a:ext>
            </a:extLst>
          </p:cNvPr>
          <p:cNvSpPr>
            <a:spLocks noGrp="1"/>
          </p:cNvSpPr>
          <p:nvPr>
            <p:ph idx="1"/>
          </p:nvPr>
        </p:nvSpPr>
        <p:spPr/>
        <p:txBody>
          <a:bodyPr>
            <a:normAutofit/>
          </a:bodyPr>
          <a:lstStyle/>
          <a:p>
            <a:r>
              <a:rPr lang="en-US" sz="1600" b="1" dirty="0"/>
              <a:t>Challenges:</a:t>
            </a:r>
          </a:p>
          <a:p>
            <a:pPr lvl="1"/>
            <a:r>
              <a:rPr lang="en-US" sz="1400" dirty="0"/>
              <a:t>Access to accurate data in a timely manner</a:t>
            </a:r>
          </a:p>
          <a:p>
            <a:pPr lvl="2"/>
            <a:r>
              <a:rPr lang="en-US" sz="1400" dirty="0"/>
              <a:t>Commercial payers rely on annual mailers to their members — who tend to ignore mailers.</a:t>
            </a:r>
          </a:p>
          <a:p>
            <a:pPr lvl="2"/>
            <a:r>
              <a:rPr lang="en-US" sz="1400" dirty="0"/>
              <a:t>Medicaid payers rely on an eligibility file from the state that has significant lag time.</a:t>
            </a:r>
          </a:p>
          <a:p>
            <a:pPr lvl="1"/>
            <a:r>
              <a:rPr lang="en-US" sz="1400" dirty="0"/>
              <a:t>Recovering the dollars retrospectively.</a:t>
            </a:r>
          </a:p>
          <a:p>
            <a:pPr lvl="2"/>
            <a:r>
              <a:rPr lang="en-US" sz="1400" dirty="0"/>
              <a:t>Requires a heavy lift and leads to dissatisfaction of members and providers, along with the inability to recover 100% of the dollars already paid</a:t>
            </a:r>
          </a:p>
          <a:p>
            <a:pPr lvl="2"/>
            <a:endParaRPr lang="en-US" sz="1200" dirty="0"/>
          </a:p>
          <a:p>
            <a:r>
              <a:rPr lang="en-US" sz="1600" b="1" dirty="0"/>
              <a:t>Solution: </a:t>
            </a:r>
          </a:p>
          <a:p>
            <a:pPr lvl="1"/>
            <a:r>
              <a:rPr lang="en-US" sz="1400" dirty="0"/>
              <a:t>Continued shift to cost-avoidance model that moves COB activity up front as much as possible</a:t>
            </a:r>
          </a:p>
          <a:p>
            <a:pPr lvl="2"/>
            <a:r>
              <a:rPr lang="en-US" sz="1400" dirty="0"/>
              <a:t>Ensure providers have the most up-to-date eligibility information at the point of lookup in their office.  </a:t>
            </a:r>
          </a:p>
          <a:p>
            <a:pPr lvl="2"/>
            <a:r>
              <a:rPr lang="en-US" sz="1400" dirty="0"/>
              <a:t>Greatly reduces downstream provider dissatisfaction in the event claims were adjudicated and paid and then months later providers are asked for recoupment.  </a:t>
            </a:r>
          </a:p>
          <a:p>
            <a:pPr lvl="2"/>
            <a:r>
              <a:rPr lang="en-US" sz="1400" dirty="0"/>
              <a:t>Improve Net Promoter Score with members by reducing multiple payers, claim resubmissions from the providers, and EOBs.</a:t>
            </a:r>
          </a:p>
          <a:p>
            <a:pPr lvl="1"/>
            <a:endParaRPr lang="en-US" dirty="0"/>
          </a:p>
          <a:p>
            <a:endParaRPr lang="en-US" dirty="0"/>
          </a:p>
        </p:txBody>
      </p:sp>
      <p:grpSp>
        <p:nvGrpSpPr>
          <p:cNvPr id="14" name="Group 13">
            <a:extLst>
              <a:ext uri="{FF2B5EF4-FFF2-40B4-BE49-F238E27FC236}">
                <a16:creationId xmlns:a16="http://schemas.microsoft.com/office/drawing/2014/main" id="{5B9DAFB3-AD33-4BBA-956C-B0B8C249B064}"/>
              </a:ext>
            </a:extLst>
          </p:cNvPr>
          <p:cNvGrpSpPr/>
          <p:nvPr/>
        </p:nvGrpSpPr>
        <p:grpSpPr>
          <a:xfrm>
            <a:off x="10384970" y="-534635"/>
            <a:ext cx="2360645" cy="2292793"/>
            <a:chOff x="7699247" y="0"/>
            <a:chExt cx="5447586" cy="5291006"/>
          </a:xfrm>
        </p:grpSpPr>
        <p:grpSp>
          <p:nvGrpSpPr>
            <p:cNvPr id="15" name="Group 14">
              <a:extLst>
                <a:ext uri="{FF2B5EF4-FFF2-40B4-BE49-F238E27FC236}">
                  <a16:creationId xmlns:a16="http://schemas.microsoft.com/office/drawing/2014/main" id="{7871ECF0-51E0-4999-9427-CA51B4CC03D8}"/>
                </a:ext>
              </a:extLst>
            </p:cNvPr>
            <p:cNvGrpSpPr/>
            <p:nvPr/>
          </p:nvGrpSpPr>
          <p:grpSpPr>
            <a:xfrm>
              <a:off x="7764564" y="0"/>
              <a:ext cx="5382269" cy="5291006"/>
              <a:chOff x="6904170" y="-1426743"/>
              <a:chExt cx="7980942" cy="7415963"/>
            </a:xfrm>
          </p:grpSpPr>
          <p:grpSp>
            <p:nvGrpSpPr>
              <p:cNvPr id="18" name="Group 17">
                <a:extLst>
                  <a:ext uri="{FF2B5EF4-FFF2-40B4-BE49-F238E27FC236}">
                    <a16:creationId xmlns:a16="http://schemas.microsoft.com/office/drawing/2014/main" id="{969B15A8-1013-4A0A-9531-6B770B4E12AA}"/>
                  </a:ext>
                </a:extLst>
              </p:cNvPr>
              <p:cNvGrpSpPr/>
              <p:nvPr/>
            </p:nvGrpSpPr>
            <p:grpSpPr>
              <a:xfrm>
                <a:off x="6904170" y="1437148"/>
                <a:ext cx="4716315" cy="4552072"/>
                <a:chOff x="5694803" y="1422400"/>
                <a:chExt cx="4716315" cy="4552072"/>
              </a:xfrm>
            </p:grpSpPr>
            <p:sp>
              <p:nvSpPr>
                <p:cNvPr id="21" name="Freeform 32">
                  <a:extLst>
                    <a:ext uri="{FF2B5EF4-FFF2-40B4-BE49-F238E27FC236}">
                      <a16:creationId xmlns:a16="http://schemas.microsoft.com/office/drawing/2014/main" id="{777CA50E-B503-49BD-BF30-8E3248642CDC}"/>
                    </a:ext>
                  </a:extLst>
                </p:cNvPr>
                <p:cNvSpPr/>
                <p:nvPr/>
              </p:nvSpPr>
              <p:spPr>
                <a:xfrm>
                  <a:off x="5694803" y="1422402"/>
                  <a:ext cx="4716315" cy="4063646"/>
                </a:xfrm>
                <a:custGeom>
                  <a:avLst/>
                  <a:gdLst>
                    <a:gd name="connsiteX0" fmla="*/ 330981 w 4716314"/>
                    <a:gd name="connsiteY0" fmla="*/ 0 h 4063647"/>
                    <a:gd name="connsiteX1" fmla="*/ 3477350 w 4716314"/>
                    <a:gd name="connsiteY1" fmla="*/ 0 h 4063647"/>
                    <a:gd name="connsiteX2" fmla="*/ 3661346 w 4716314"/>
                    <a:gd name="connsiteY2" fmla="*/ 98785 h 4063647"/>
                    <a:gd name="connsiteX3" fmla="*/ 4643533 w 4716314"/>
                    <a:gd name="connsiteY3" fmla="*/ 744541 h 4063647"/>
                    <a:gd name="connsiteX4" fmla="*/ 4716314 w 4716314"/>
                    <a:gd name="connsiteY4" fmla="*/ 802810 h 4063647"/>
                    <a:gd name="connsiteX5" fmla="*/ 4716314 w 4716314"/>
                    <a:gd name="connsiteY5" fmla="*/ 4063647 h 4063647"/>
                    <a:gd name="connsiteX6" fmla="*/ 4625264 w 4716314"/>
                    <a:gd name="connsiteY6" fmla="*/ 4057901 h 4063647"/>
                    <a:gd name="connsiteX7" fmla="*/ 1947064 w 4716314"/>
                    <a:gd name="connsiteY7" fmla="*/ 3127889 h 4063647"/>
                    <a:gd name="connsiteX8" fmla="*/ 174303 w 4716314"/>
                    <a:gd name="connsiteY8" fmla="*/ 1783110 h 4063647"/>
                    <a:gd name="connsiteX9" fmla="*/ 0 w 4716314"/>
                    <a:gd name="connsiteY9" fmla="*/ 1591100 h 4063647"/>
                    <a:gd name="connsiteX10" fmla="*/ 0 w 4716314"/>
                    <a:gd name="connsiteY10" fmla="*/ 330981 h 4063647"/>
                    <a:gd name="connsiteX11" fmla="*/ 330981 w 4716314"/>
                    <a:gd name="connsiteY11" fmla="*/ 0 h 406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16314" h="4063647">
                      <a:moveTo>
                        <a:pt x="330981" y="0"/>
                      </a:moveTo>
                      <a:lnTo>
                        <a:pt x="3477350" y="0"/>
                      </a:lnTo>
                      <a:lnTo>
                        <a:pt x="3661346" y="98785"/>
                      </a:lnTo>
                      <a:cubicBezTo>
                        <a:pt x="4016794" y="299946"/>
                        <a:pt x="4346131" y="517805"/>
                        <a:pt x="4643533" y="744541"/>
                      </a:cubicBezTo>
                      <a:lnTo>
                        <a:pt x="4716314" y="802810"/>
                      </a:lnTo>
                      <a:lnTo>
                        <a:pt x="4716314" y="4063647"/>
                      </a:lnTo>
                      <a:lnTo>
                        <a:pt x="4625264" y="4057901"/>
                      </a:lnTo>
                      <a:cubicBezTo>
                        <a:pt x="3848990" y="3980442"/>
                        <a:pt x="2894925" y="3664319"/>
                        <a:pt x="1947064" y="3127889"/>
                      </a:cubicBezTo>
                      <a:cubicBezTo>
                        <a:pt x="1236169" y="2725567"/>
                        <a:pt x="629714" y="2256454"/>
                        <a:pt x="174303" y="1783110"/>
                      </a:cubicBezTo>
                      <a:lnTo>
                        <a:pt x="0" y="1591100"/>
                      </a:lnTo>
                      <a:lnTo>
                        <a:pt x="0" y="330981"/>
                      </a:lnTo>
                      <a:cubicBezTo>
                        <a:pt x="0" y="148185"/>
                        <a:pt x="148185" y="0"/>
                        <a:pt x="330981" y="0"/>
                      </a:cubicBezTo>
                      <a:close/>
                    </a:path>
                  </a:pathLst>
                </a:custGeom>
                <a:solidFill>
                  <a:schemeClr val="tx1">
                    <a:alpha val="90124"/>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dirty="0"/>
                </a:p>
              </p:txBody>
            </p:sp>
            <p:sp>
              <p:nvSpPr>
                <p:cNvPr id="22" name="Freeform 33">
                  <a:extLst>
                    <a:ext uri="{FF2B5EF4-FFF2-40B4-BE49-F238E27FC236}">
                      <a16:creationId xmlns:a16="http://schemas.microsoft.com/office/drawing/2014/main" id="{D44F2921-3705-4AB5-B42C-C8A043C11CB7}"/>
                    </a:ext>
                  </a:extLst>
                </p:cNvPr>
                <p:cNvSpPr/>
                <p:nvPr/>
              </p:nvSpPr>
              <p:spPr>
                <a:xfrm>
                  <a:off x="9172153" y="1422400"/>
                  <a:ext cx="1238964" cy="802810"/>
                </a:xfrm>
                <a:custGeom>
                  <a:avLst/>
                  <a:gdLst>
                    <a:gd name="connsiteX0" fmla="*/ 0 w 1238964"/>
                    <a:gd name="connsiteY0" fmla="*/ 0 h 802810"/>
                    <a:gd name="connsiteX1" fmla="*/ 907983 w 1238964"/>
                    <a:gd name="connsiteY1" fmla="*/ 0 h 802810"/>
                    <a:gd name="connsiteX2" fmla="*/ 1238964 w 1238964"/>
                    <a:gd name="connsiteY2" fmla="*/ 330981 h 802810"/>
                    <a:gd name="connsiteX3" fmla="*/ 1238964 w 1238964"/>
                    <a:gd name="connsiteY3" fmla="*/ 802810 h 802810"/>
                    <a:gd name="connsiteX4" fmla="*/ 1166183 w 1238964"/>
                    <a:gd name="connsiteY4" fmla="*/ 744541 h 802810"/>
                    <a:gd name="connsiteX5" fmla="*/ 183996 w 1238964"/>
                    <a:gd name="connsiteY5" fmla="*/ 98785 h 802810"/>
                    <a:gd name="connsiteX6" fmla="*/ 0 w 1238964"/>
                    <a:gd name="connsiteY6" fmla="*/ 0 h 80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964" h="802810">
                      <a:moveTo>
                        <a:pt x="0" y="0"/>
                      </a:moveTo>
                      <a:lnTo>
                        <a:pt x="907983" y="0"/>
                      </a:lnTo>
                      <a:cubicBezTo>
                        <a:pt x="1090779" y="0"/>
                        <a:pt x="1238964" y="148185"/>
                        <a:pt x="1238964" y="330981"/>
                      </a:cubicBezTo>
                      <a:lnTo>
                        <a:pt x="1238964" y="802810"/>
                      </a:lnTo>
                      <a:lnTo>
                        <a:pt x="1166183" y="744541"/>
                      </a:lnTo>
                      <a:cubicBezTo>
                        <a:pt x="868781" y="517805"/>
                        <a:pt x="539444" y="299946"/>
                        <a:pt x="183996" y="98785"/>
                      </a:cubicBezTo>
                      <a:lnTo>
                        <a:pt x="0" y="0"/>
                      </a:ln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dirty="0"/>
                </a:p>
              </p:txBody>
            </p:sp>
            <p:sp>
              <p:nvSpPr>
                <p:cNvPr id="23" name="Freeform 34">
                  <a:extLst>
                    <a:ext uri="{FF2B5EF4-FFF2-40B4-BE49-F238E27FC236}">
                      <a16:creationId xmlns:a16="http://schemas.microsoft.com/office/drawing/2014/main" id="{215DD8A4-777B-496B-8676-189C1B949969}"/>
                    </a:ext>
                  </a:extLst>
                </p:cNvPr>
                <p:cNvSpPr/>
                <p:nvPr/>
              </p:nvSpPr>
              <p:spPr>
                <a:xfrm>
                  <a:off x="5694803" y="3013500"/>
                  <a:ext cx="4716314" cy="2960972"/>
                </a:xfrm>
                <a:custGeom>
                  <a:avLst/>
                  <a:gdLst>
                    <a:gd name="connsiteX0" fmla="*/ 0 w 4716314"/>
                    <a:gd name="connsiteY0" fmla="*/ 0 h 2960972"/>
                    <a:gd name="connsiteX1" fmla="*/ 174303 w 4716314"/>
                    <a:gd name="connsiteY1" fmla="*/ 192010 h 2960972"/>
                    <a:gd name="connsiteX2" fmla="*/ 1947064 w 4716314"/>
                    <a:gd name="connsiteY2" fmla="*/ 1536789 h 2960972"/>
                    <a:gd name="connsiteX3" fmla="*/ 4625264 w 4716314"/>
                    <a:gd name="connsiteY3" fmla="*/ 2466801 h 2960972"/>
                    <a:gd name="connsiteX4" fmla="*/ 4716314 w 4716314"/>
                    <a:gd name="connsiteY4" fmla="*/ 2472547 h 2960972"/>
                    <a:gd name="connsiteX5" fmla="*/ 4716314 w 4716314"/>
                    <a:gd name="connsiteY5" fmla="*/ 2629991 h 2960972"/>
                    <a:gd name="connsiteX6" fmla="*/ 4385333 w 4716314"/>
                    <a:gd name="connsiteY6" fmla="*/ 2960972 h 2960972"/>
                    <a:gd name="connsiteX7" fmla="*/ 330981 w 4716314"/>
                    <a:gd name="connsiteY7" fmla="*/ 2960972 h 2960972"/>
                    <a:gd name="connsiteX8" fmla="*/ 0 w 4716314"/>
                    <a:gd name="connsiteY8" fmla="*/ 2629991 h 2960972"/>
                    <a:gd name="connsiteX9" fmla="*/ 0 w 4716314"/>
                    <a:gd name="connsiteY9" fmla="*/ 0 h 29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6314" h="2960972">
                      <a:moveTo>
                        <a:pt x="0" y="0"/>
                      </a:moveTo>
                      <a:lnTo>
                        <a:pt x="174303" y="192010"/>
                      </a:lnTo>
                      <a:cubicBezTo>
                        <a:pt x="629714" y="665354"/>
                        <a:pt x="1236169" y="1134467"/>
                        <a:pt x="1947064" y="1536789"/>
                      </a:cubicBezTo>
                      <a:cubicBezTo>
                        <a:pt x="2894925" y="2073219"/>
                        <a:pt x="3848990" y="2389342"/>
                        <a:pt x="4625264" y="2466801"/>
                      </a:cubicBezTo>
                      <a:lnTo>
                        <a:pt x="4716314" y="2472547"/>
                      </a:lnTo>
                      <a:lnTo>
                        <a:pt x="4716314" y="2629991"/>
                      </a:lnTo>
                      <a:cubicBezTo>
                        <a:pt x="4716314" y="2812787"/>
                        <a:pt x="4568129" y="2960972"/>
                        <a:pt x="4385333" y="2960972"/>
                      </a:cubicBezTo>
                      <a:lnTo>
                        <a:pt x="330981" y="2960972"/>
                      </a:lnTo>
                      <a:cubicBezTo>
                        <a:pt x="148185" y="2960972"/>
                        <a:pt x="0" y="2812787"/>
                        <a:pt x="0" y="2629991"/>
                      </a:cubicBezTo>
                      <a:lnTo>
                        <a:pt x="0" y="0"/>
                      </a:ln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dirty="0"/>
                </a:p>
              </p:txBody>
            </p:sp>
          </p:grpSp>
          <p:sp>
            <p:nvSpPr>
              <p:cNvPr id="19" name="Arc 18">
                <a:extLst>
                  <a:ext uri="{FF2B5EF4-FFF2-40B4-BE49-F238E27FC236}">
                    <a16:creationId xmlns:a16="http://schemas.microsoft.com/office/drawing/2014/main" id="{4D1AB9B5-8402-4959-BC60-592408D19B74}"/>
                  </a:ext>
                </a:extLst>
              </p:cNvPr>
              <p:cNvSpPr/>
              <p:nvPr/>
            </p:nvSpPr>
            <p:spPr>
              <a:xfrm rot="10424134">
                <a:off x="6957477" y="-1426743"/>
                <a:ext cx="7798449" cy="5140713"/>
              </a:xfrm>
              <a:prstGeom prst="arc">
                <a:avLst>
                  <a:gd name="adj1" fmla="val 15511267"/>
                  <a:gd name="adj2" fmla="val 18497"/>
                </a:avLst>
              </a:prstGeom>
              <a:ln w="12700">
                <a:solidFill>
                  <a:schemeClr val="accent1">
                    <a:lumMod val="20000"/>
                    <a:lumOff val="80000"/>
                    <a:alpha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p>
            </p:txBody>
          </p:sp>
          <p:sp>
            <p:nvSpPr>
              <p:cNvPr id="20" name="Arc 19">
                <a:extLst>
                  <a:ext uri="{FF2B5EF4-FFF2-40B4-BE49-F238E27FC236}">
                    <a16:creationId xmlns:a16="http://schemas.microsoft.com/office/drawing/2014/main" id="{D0EC941B-59D3-41E6-8B75-CF72D5142FBE}"/>
                  </a:ext>
                </a:extLst>
              </p:cNvPr>
              <p:cNvSpPr/>
              <p:nvPr/>
            </p:nvSpPr>
            <p:spPr>
              <a:xfrm rot="10800000">
                <a:off x="7086663" y="-1072570"/>
                <a:ext cx="7798449" cy="5140713"/>
              </a:xfrm>
              <a:prstGeom prst="arc">
                <a:avLst>
                  <a:gd name="adj1" fmla="val 15352715"/>
                  <a:gd name="adj2" fmla="val 18497"/>
                </a:avLst>
              </a:prstGeom>
              <a:ln w="12700">
                <a:solidFill>
                  <a:schemeClr val="accent1">
                    <a:lumMod val="20000"/>
                    <a:lumOff val="80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p>
            </p:txBody>
          </p:sp>
        </p:grpSp>
        <p:sp>
          <p:nvSpPr>
            <p:cNvPr id="16" name="Text Placeholder 4">
              <a:extLst>
                <a:ext uri="{FF2B5EF4-FFF2-40B4-BE49-F238E27FC236}">
                  <a16:creationId xmlns:a16="http://schemas.microsoft.com/office/drawing/2014/main" id="{D389B64F-CE25-4690-A17E-8897B5D53DBB}"/>
                </a:ext>
              </a:extLst>
            </p:cNvPr>
            <p:cNvSpPr txBox="1">
              <a:spLocks/>
            </p:cNvSpPr>
            <p:nvPr/>
          </p:nvSpPr>
          <p:spPr>
            <a:xfrm>
              <a:off x="7699247" y="4820524"/>
              <a:ext cx="3342181" cy="470482"/>
            </a:xfrm>
            <a:prstGeom prst="rect">
              <a:avLst/>
            </a:prstGeom>
          </p:spPr>
          <p:txBody>
            <a:bodyPr/>
            <a:lstStyle>
              <a:lvl1pPr marL="228584" indent="-228584" algn="l" defTabSz="914334" rtl="0" eaLnBrk="1" latinLnBrk="0" hangingPunct="1">
                <a:lnSpc>
                  <a:spcPct val="100000"/>
                </a:lnSpc>
                <a:spcBef>
                  <a:spcPts val="999"/>
                </a:spcBef>
                <a:buFont typeface="Arial"/>
                <a:buChar char="•"/>
                <a:defRPr sz="2400" kern="1200">
                  <a:solidFill>
                    <a:schemeClr val="tx1"/>
                  </a:solidFill>
                  <a:latin typeface="Century Gothic" charset="0"/>
                  <a:ea typeface="Century Gothic" charset="0"/>
                  <a:cs typeface="Century Gothic" charset="0"/>
                </a:defRPr>
              </a:lvl1pPr>
              <a:lvl2pPr marL="685751" indent="-228584" algn="l" defTabSz="914334" rtl="0" eaLnBrk="1" latinLnBrk="0" hangingPunct="1">
                <a:lnSpc>
                  <a:spcPct val="100000"/>
                </a:lnSpc>
                <a:spcBef>
                  <a:spcPts val="500"/>
                </a:spcBef>
                <a:buFont typeface=".AppleSystemUIFont" charset="-120"/>
                <a:buChar char="–"/>
                <a:defRPr sz="2400" kern="1200">
                  <a:solidFill>
                    <a:schemeClr val="tx1"/>
                  </a:solidFill>
                  <a:latin typeface="Century Gothic" charset="0"/>
                  <a:ea typeface="Century Gothic" charset="0"/>
                  <a:cs typeface="Century Gothic" charset="0"/>
                </a:defRPr>
              </a:lvl2pPr>
              <a:lvl3pPr marL="1142918" indent="-228584" algn="l" defTabSz="914334" rtl="0" eaLnBrk="1" latinLnBrk="0" hangingPunct="1">
                <a:lnSpc>
                  <a:spcPct val="100000"/>
                </a:lnSpc>
                <a:spcBef>
                  <a:spcPts val="500"/>
                </a:spcBef>
                <a:buFont typeface="Courier New" charset="0"/>
                <a:buChar char="o"/>
                <a:defRPr sz="2000" kern="1200">
                  <a:solidFill>
                    <a:schemeClr val="tx1"/>
                  </a:solidFill>
                  <a:latin typeface="Century Gothic" charset="0"/>
                  <a:ea typeface="Century Gothic" charset="0"/>
                  <a:cs typeface="Century Gothic" charset="0"/>
                </a:defRPr>
              </a:lvl3pPr>
              <a:lvl4pPr marL="1600084" indent="-228584" algn="l" defTabSz="914334" rtl="0" eaLnBrk="1" latinLnBrk="0" hangingPunct="1">
                <a:lnSpc>
                  <a:spcPct val="100000"/>
                </a:lnSpc>
                <a:spcBef>
                  <a:spcPts val="500"/>
                </a:spcBef>
                <a:buFont typeface="Wingdings" charset="2"/>
                <a:buChar char="§"/>
                <a:defRPr sz="1800" kern="1200">
                  <a:solidFill>
                    <a:schemeClr val="tx1"/>
                  </a:solidFill>
                  <a:latin typeface="Century Gothic" charset="0"/>
                  <a:ea typeface="Century Gothic" charset="0"/>
                  <a:cs typeface="Century Gothic" charset="0"/>
                </a:defRPr>
              </a:lvl4pPr>
              <a:lvl5pPr marL="2114417" indent="-285750" algn="l" defTabSz="914334" rtl="0" eaLnBrk="1" latinLnBrk="0" hangingPunct="1">
                <a:lnSpc>
                  <a:spcPct val="100000"/>
                </a:lnSpc>
                <a:spcBef>
                  <a:spcPts val="500"/>
                </a:spcBef>
                <a:buSzPct val="100000"/>
                <a:buFont typeface="Wingdings" charset="2"/>
                <a:buChar char="v"/>
                <a:defRPr sz="1800" kern="1200">
                  <a:solidFill>
                    <a:schemeClr val="tx1"/>
                  </a:solidFill>
                  <a:latin typeface="Century Gothic" charset="0"/>
                  <a:ea typeface="Century Gothic" charset="0"/>
                  <a:cs typeface="Century Gothic" charset="0"/>
                </a:defRPr>
              </a:lvl5pPr>
              <a:lvl6pPr marL="2514418"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586"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753"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5919"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1000" dirty="0">
                  <a:solidFill>
                    <a:schemeClr val="bg1"/>
                  </a:solidFill>
                </a:rPr>
                <a:t>STANLEY GUILBAUD</a:t>
              </a:r>
            </a:p>
          </p:txBody>
        </p:sp>
        <p:pic>
          <p:nvPicPr>
            <p:cNvPr id="17" name="Picture Placeholder 11" descr="A person smiling for the camera&#10;&#10;Description automatically generated with medium confidence">
              <a:extLst>
                <a:ext uri="{FF2B5EF4-FFF2-40B4-BE49-F238E27FC236}">
                  <a16:creationId xmlns:a16="http://schemas.microsoft.com/office/drawing/2014/main" id="{E234A51C-9CCD-426F-BEA4-CFD4041148C8}"/>
                </a:ext>
              </a:extLst>
            </p:cNvPr>
            <p:cNvPicPr>
              <a:picLocks noChangeAspect="1"/>
            </p:cNvPicPr>
            <p:nvPr/>
          </p:nvPicPr>
          <p:blipFill>
            <a:blip r:embed="rId2"/>
            <a:srcRect l="7240" r="7240"/>
            <a:stretch>
              <a:fillRect/>
            </a:stretch>
          </p:blipFill>
          <p:spPr>
            <a:xfrm>
              <a:off x="8255010" y="2160588"/>
              <a:ext cx="2190128" cy="2560320"/>
            </a:xfrm>
            <a:prstGeom prst="rect">
              <a:avLst/>
            </a:prstGeom>
          </p:spPr>
        </p:pic>
      </p:grpSp>
      <p:pic>
        <p:nvPicPr>
          <p:cNvPr id="24" name="Picture 23" descr="A picture containing text, clipart&#10;&#10;Description automatically generated">
            <a:hlinkClick r:id="rId3"/>
            <a:extLst>
              <a:ext uri="{FF2B5EF4-FFF2-40B4-BE49-F238E27FC236}">
                <a16:creationId xmlns:a16="http://schemas.microsoft.com/office/drawing/2014/main" id="{270CD40E-CDD3-4A25-8A50-84079A040EC6}"/>
              </a:ext>
            </a:extLst>
          </p:cNvPr>
          <p:cNvPicPr>
            <a:picLocks noChangeAspect="1"/>
          </p:cNvPicPr>
          <p:nvPr/>
        </p:nvPicPr>
        <p:blipFill>
          <a:blip r:embed="rId4"/>
          <a:stretch>
            <a:fillRect/>
          </a:stretch>
        </p:blipFill>
        <p:spPr>
          <a:xfrm>
            <a:off x="10648682" y="1770983"/>
            <a:ext cx="926186" cy="365506"/>
          </a:xfrm>
          <a:prstGeom prst="rect">
            <a:avLst/>
          </a:prstGeom>
        </p:spPr>
      </p:pic>
      <p:grpSp>
        <p:nvGrpSpPr>
          <p:cNvPr id="25" name="Group 24">
            <a:extLst>
              <a:ext uri="{FF2B5EF4-FFF2-40B4-BE49-F238E27FC236}">
                <a16:creationId xmlns:a16="http://schemas.microsoft.com/office/drawing/2014/main" id="{49E2BF0C-2B0C-8841-E0E9-84C91294A329}"/>
              </a:ext>
            </a:extLst>
          </p:cNvPr>
          <p:cNvGrpSpPr/>
          <p:nvPr/>
        </p:nvGrpSpPr>
        <p:grpSpPr>
          <a:xfrm>
            <a:off x="10388074" y="1259954"/>
            <a:ext cx="2360645" cy="2292793"/>
            <a:chOff x="7063272" y="-534635"/>
            <a:chExt cx="2360645" cy="2292793"/>
          </a:xfrm>
        </p:grpSpPr>
        <p:grpSp>
          <p:nvGrpSpPr>
            <p:cNvPr id="26" name="Group 25">
              <a:extLst>
                <a:ext uri="{FF2B5EF4-FFF2-40B4-BE49-F238E27FC236}">
                  <a16:creationId xmlns:a16="http://schemas.microsoft.com/office/drawing/2014/main" id="{79AE2417-2988-B52D-66D1-60A7F025F541}"/>
                </a:ext>
              </a:extLst>
            </p:cNvPr>
            <p:cNvGrpSpPr/>
            <p:nvPr/>
          </p:nvGrpSpPr>
          <p:grpSpPr>
            <a:xfrm>
              <a:off x="7063272" y="-534635"/>
              <a:ext cx="2360645" cy="2292793"/>
              <a:chOff x="7699247" y="0"/>
              <a:chExt cx="5447586" cy="5291006"/>
            </a:xfrm>
          </p:grpSpPr>
          <p:grpSp>
            <p:nvGrpSpPr>
              <p:cNvPr id="28" name="Group 27">
                <a:extLst>
                  <a:ext uri="{FF2B5EF4-FFF2-40B4-BE49-F238E27FC236}">
                    <a16:creationId xmlns:a16="http://schemas.microsoft.com/office/drawing/2014/main" id="{454E3620-B34F-8A97-505F-4BC3FF454983}"/>
                  </a:ext>
                </a:extLst>
              </p:cNvPr>
              <p:cNvGrpSpPr/>
              <p:nvPr/>
            </p:nvGrpSpPr>
            <p:grpSpPr>
              <a:xfrm>
                <a:off x="7764564" y="0"/>
                <a:ext cx="5382269" cy="5291006"/>
                <a:chOff x="6904170" y="-1426743"/>
                <a:chExt cx="7980942" cy="7415963"/>
              </a:xfrm>
            </p:grpSpPr>
            <p:grpSp>
              <p:nvGrpSpPr>
                <p:cNvPr id="30" name="Group 29">
                  <a:extLst>
                    <a:ext uri="{FF2B5EF4-FFF2-40B4-BE49-F238E27FC236}">
                      <a16:creationId xmlns:a16="http://schemas.microsoft.com/office/drawing/2014/main" id="{B32EEEC2-6358-D55F-D49C-6AF9A3DD4843}"/>
                    </a:ext>
                  </a:extLst>
                </p:cNvPr>
                <p:cNvGrpSpPr/>
                <p:nvPr/>
              </p:nvGrpSpPr>
              <p:grpSpPr>
                <a:xfrm>
                  <a:off x="6904170" y="1437148"/>
                  <a:ext cx="4716315" cy="4552072"/>
                  <a:chOff x="5694803" y="1422400"/>
                  <a:chExt cx="4716315" cy="4552072"/>
                </a:xfrm>
              </p:grpSpPr>
              <p:sp>
                <p:nvSpPr>
                  <p:cNvPr id="33" name="Freeform 32">
                    <a:extLst>
                      <a:ext uri="{FF2B5EF4-FFF2-40B4-BE49-F238E27FC236}">
                        <a16:creationId xmlns:a16="http://schemas.microsoft.com/office/drawing/2014/main" id="{B9D34658-85B0-21D6-5386-0AA3141EF2ED}"/>
                      </a:ext>
                    </a:extLst>
                  </p:cNvPr>
                  <p:cNvSpPr/>
                  <p:nvPr/>
                </p:nvSpPr>
                <p:spPr>
                  <a:xfrm>
                    <a:off x="5694803" y="1422402"/>
                    <a:ext cx="4716315" cy="4063646"/>
                  </a:xfrm>
                  <a:custGeom>
                    <a:avLst/>
                    <a:gdLst>
                      <a:gd name="connsiteX0" fmla="*/ 330981 w 4716314"/>
                      <a:gd name="connsiteY0" fmla="*/ 0 h 4063647"/>
                      <a:gd name="connsiteX1" fmla="*/ 3477350 w 4716314"/>
                      <a:gd name="connsiteY1" fmla="*/ 0 h 4063647"/>
                      <a:gd name="connsiteX2" fmla="*/ 3661346 w 4716314"/>
                      <a:gd name="connsiteY2" fmla="*/ 98785 h 4063647"/>
                      <a:gd name="connsiteX3" fmla="*/ 4643533 w 4716314"/>
                      <a:gd name="connsiteY3" fmla="*/ 744541 h 4063647"/>
                      <a:gd name="connsiteX4" fmla="*/ 4716314 w 4716314"/>
                      <a:gd name="connsiteY4" fmla="*/ 802810 h 4063647"/>
                      <a:gd name="connsiteX5" fmla="*/ 4716314 w 4716314"/>
                      <a:gd name="connsiteY5" fmla="*/ 4063647 h 4063647"/>
                      <a:gd name="connsiteX6" fmla="*/ 4625264 w 4716314"/>
                      <a:gd name="connsiteY6" fmla="*/ 4057901 h 4063647"/>
                      <a:gd name="connsiteX7" fmla="*/ 1947064 w 4716314"/>
                      <a:gd name="connsiteY7" fmla="*/ 3127889 h 4063647"/>
                      <a:gd name="connsiteX8" fmla="*/ 174303 w 4716314"/>
                      <a:gd name="connsiteY8" fmla="*/ 1783110 h 4063647"/>
                      <a:gd name="connsiteX9" fmla="*/ 0 w 4716314"/>
                      <a:gd name="connsiteY9" fmla="*/ 1591100 h 4063647"/>
                      <a:gd name="connsiteX10" fmla="*/ 0 w 4716314"/>
                      <a:gd name="connsiteY10" fmla="*/ 330981 h 4063647"/>
                      <a:gd name="connsiteX11" fmla="*/ 330981 w 4716314"/>
                      <a:gd name="connsiteY11" fmla="*/ 0 h 406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16314" h="4063647">
                        <a:moveTo>
                          <a:pt x="330981" y="0"/>
                        </a:moveTo>
                        <a:lnTo>
                          <a:pt x="3477350" y="0"/>
                        </a:lnTo>
                        <a:lnTo>
                          <a:pt x="3661346" y="98785"/>
                        </a:lnTo>
                        <a:cubicBezTo>
                          <a:pt x="4016794" y="299946"/>
                          <a:pt x="4346131" y="517805"/>
                          <a:pt x="4643533" y="744541"/>
                        </a:cubicBezTo>
                        <a:lnTo>
                          <a:pt x="4716314" y="802810"/>
                        </a:lnTo>
                        <a:lnTo>
                          <a:pt x="4716314" y="4063647"/>
                        </a:lnTo>
                        <a:lnTo>
                          <a:pt x="4625264" y="4057901"/>
                        </a:lnTo>
                        <a:cubicBezTo>
                          <a:pt x="3848990" y="3980442"/>
                          <a:pt x="2894925" y="3664319"/>
                          <a:pt x="1947064" y="3127889"/>
                        </a:cubicBezTo>
                        <a:cubicBezTo>
                          <a:pt x="1236169" y="2725567"/>
                          <a:pt x="629714" y="2256454"/>
                          <a:pt x="174303" y="1783110"/>
                        </a:cubicBezTo>
                        <a:lnTo>
                          <a:pt x="0" y="1591100"/>
                        </a:lnTo>
                        <a:lnTo>
                          <a:pt x="0" y="330981"/>
                        </a:lnTo>
                        <a:cubicBezTo>
                          <a:pt x="0" y="148185"/>
                          <a:pt x="148185" y="0"/>
                          <a:pt x="330981" y="0"/>
                        </a:cubicBezTo>
                        <a:close/>
                      </a:path>
                    </a:pathLst>
                  </a:custGeom>
                  <a:solidFill>
                    <a:schemeClr val="tx1">
                      <a:alpha val="90124"/>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dirty="0"/>
                  </a:p>
                </p:txBody>
              </p:sp>
              <p:sp>
                <p:nvSpPr>
                  <p:cNvPr id="34" name="Freeform 33">
                    <a:extLst>
                      <a:ext uri="{FF2B5EF4-FFF2-40B4-BE49-F238E27FC236}">
                        <a16:creationId xmlns:a16="http://schemas.microsoft.com/office/drawing/2014/main" id="{74C7E4E9-2CE1-898E-33CB-8ADCCB5762D6}"/>
                      </a:ext>
                    </a:extLst>
                  </p:cNvPr>
                  <p:cNvSpPr/>
                  <p:nvPr/>
                </p:nvSpPr>
                <p:spPr>
                  <a:xfrm>
                    <a:off x="9172153" y="1422400"/>
                    <a:ext cx="1238964" cy="802810"/>
                  </a:xfrm>
                  <a:custGeom>
                    <a:avLst/>
                    <a:gdLst>
                      <a:gd name="connsiteX0" fmla="*/ 0 w 1238964"/>
                      <a:gd name="connsiteY0" fmla="*/ 0 h 802810"/>
                      <a:gd name="connsiteX1" fmla="*/ 907983 w 1238964"/>
                      <a:gd name="connsiteY1" fmla="*/ 0 h 802810"/>
                      <a:gd name="connsiteX2" fmla="*/ 1238964 w 1238964"/>
                      <a:gd name="connsiteY2" fmla="*/ 330981 h 802810"/>
                      <a:gd name="connsiteX3" fmla="*/ 1238964 w 1238964"/>
                      <a:gd name="connsiteY3" fmla="*/ 802810 h 802810"/>
                      <a:gd name="connsiteX4" fmla="*/ 1166183 w 1238964"/>
                      <a:gd name="connsiteY4" fmla="*/ 744541 h 802810"/>
                      <a:gd name="connsiteX5" fmla="*/ 183996 w 1238964"/>
                      <a:gd name="connsiteY5" fmla="*/ 98785 h 802810"/>
                      <a:gd name="connsiteX6" fmla="*/ 0 w 1238964"/>
                      <a:gd name="connsiteY6" fmla="*/ 0 h 80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964" h="802810">
                        <a:moveTo>
                          <a:pt x="0" y="0"/>
                        </a:moveTo>
                        <a:lnTo>
                          <a:pt x="907983" y="0"/>
                        </a:lnTo>
                        <a:cubicBezTo>
                          <a:pt x="1090779" y="0"/>
                          <a:pt x="1238964" y="148185"/>
                          <a:pt x="1238964" y="330981"/>
                        </a:cubicBezTo>
                        <a:lnTo>
                          <a:pt x="1238964" y="802810"/>
                        </a:lnTo>
                        <a:lnTo>
                          <a:pt x="1166183" y="744541"/>
                        </a:lnTo>
                        <a:cubicBezTo>
                          <a:pt x="868781" y="517805"/>
                          <a:pt x="539444" y="299946"/>
                          <a:pt x="183996" y="98785"/>
                        </a:cubicBezTo>
                        <a:lnTo>
                          <a:pt x="0" y="0"/>
                        </a:ln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dirty="0"/>
                  </a:p>
                </p:txBody>
              </p:sp>
              <p:sp>
                <p:nvSpPr>
                  <p:cNvPr id="35" name="Freeform 34">
                    <a:extLst>
                      <a:ext uri="{FF2B5EF4-FFF2-40B4-BE49-F238E27FC236}">
                        <a16:creationId xmlns:a16="http://schemas.microsoft.com/office/drawing/2014/main" id="{D75B8BF1-94F1-AD1F-D4CC-368728DA9FFC}"/>
                      </a:ext>
                    </a:extLst>
                  </p:cNvPr>
                  <p:cNvSpPr/>
                  <p:nvPr/>
                </p:nvSpPr>
                <p:spPr>
                  <a:xfrm>
                    <a:off x="5694803" y="3013500"/>
                    <a:ext cx="4716314" cy="2960972"/>
                  </a:xfrm>
                  <a:custGeom>
                    <a:avLst/>
                    <a:gdLst>
                      <a:gd name="connsiteX0" fmla="*/ 0 w 4716314"/>
                      <a:gd name="connsiteY0" fmla="*/ 0 h 2960972"/>
                      <a:gd name="connsiteX1" fmla="*/ 174303 w 4716314"/>
                      <a:gd name="connsiteY1" fmla="*/ 192010 h 2960972"/>
                      <a:gd name="connsiteX2" fmla="*/ 1947064 w 4716314"/>
                      <a:gd name="connsiteY2" fmla="*/ 1536789 h 2960972"/>
                      <a:gd name="connsiteX3" fmla="*/ 4625264 w 4716314"/>
                      <a:gd name="connsiteY3" fmla="*/ 2466801 h 2960972"/>
                      <a:gd name="connsiteX4" fmla="*/ 4716314 w 4716314"/>
                      <a:gd name="connsiteY4" fmla="*/ 2472547 h 2960972"/>
                      <a:gd name="connsiteX5" fmla="*/ 4716314 w 4716314"/>
                      <a:gd name="connsiteY5" fmla="*/ 2629991 h 2960972"/>
                      <a:gd name="connsiteX6" fmla="*/ 4385333 w 4716314"/>
                      <a:gd name="connsiteY6" fmla="*/ 2960972 h 2960972"/>
                      <a:gd name="connsiteX7" fmla="*/ 330981 w 4716314"/>
                      <a:gd name="connsiteY7" fmla="*/ 2960972 h 2960972"/>
                      <a:gd name="connsiteX8" fmla="*/ 0 w 4716314"/>
                      <a:gd name="connsiteY8" fmla="*/ 2629991 h 2960972"/>
                      <a:gd name="connsiteX9" fmla="*/ 0 w 4716314"/>
                      <a:gd name="connsiteY9" fmla="*/ 0 h 29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6314" h="2960972">
                        <a:moveTo>
                          <a:pt x="0" y="0"/>
                        </a:moveTo>
                        <a:lnTo>
                          <a:pt x="174303" y="192010"/>
                        </a:lnTo>
                        <a:cubicBezTo>
                          <a:pt x="629714" y="665354"/>
                          <a:pt x="1236169" y="1134467"/>
                          <a:pt x="1947064" y="1536789"/>
                        </a:cubicBezTo>
                        <a:cubicBezTo>
                          <a:pt x="2894925" y="2073219"/>
                          <a:pt x="3848990" y="2389342"/>
                          <a:pt x="4625264" y="2466801"/>
                        </a:cubicBezTo>
                        <a:lnTo>
                          <a:pt x="4716314" y="2472547"/>
                        </a:lnTo>
                        <a:lnTo>
                          <a:pt x="4716314" y="2629991"/>
                        </a:lnTo>
                        <a:cubicBezTo>
                          <a:pt x="4716314" y="2812787"/>
                          <a:pt x="4568129" y="2960972"/>
                          <a:pt x="4385333" y="2960972"/>
                        </a:cubicBezTo>
                        <a:lnTo>
                          <a:pt x="330981" y="2960972"/>
                        </a:lnTo>
                        <a:cubicBezTo>
                          <a:pt x="148185" y="2960972"/>
                          <a:pt x="0" y="2812787"/>
                          <a:pt x="0" y="2629991"/>
                        </a:cubicBezTo>
                        <a:lnTo>
                          <a:pt x="0" y="0"/>
                        </a:ln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dirty="0"/>
                  </a:p>
                </p:txBody>
              </p:sp>
            </p:grpSp>
            <p:sp>
              <p:nvSpPr>
                <p:cNvPr id="31" name="Arc 30">
                  <a:extLst>
                    <a:ext uri="{FF2B5EF4-FFF2-40B4-BE49-F238E27FC236}">
                      <a16:creationId xmlns:a16="http://schemas.microsoft.com/office/drawing/2014/main" id="{D5872F86-7607-1CE3-5E39-B2C5558C0A3E}"/>
                    </a:ext>
                  </a:extLst>
                </p:cNvPr>
                <p:cNvSpPr/>
                <p:nvPr/>
              </p:nvSpPr>
              <p:spPr>
                <a:xfrm rot="10424134">
                  <a:off x="6957477" y="-1426743"/>
                  <a:ext cx="7798449" cy="5140713"/>
                </a:xfrm>
                <a:prstGeom prst="arc">
                  <a:avLst>
                    <a:gd name="adj1" fmla="val 15511267"/>
                    <a:gd name="adj2" fmla="val 18497"/>
                  </a:avLst>
                </a:prstGeom>
                <a:ln w="12700">
                  <a:solidFill>
                    <a:schemeClr val="accent1">
                      <a:lumMod val="20000"/>
                      <a:lumOff val="80000"/>
                      <a:alpha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p>
              </p:txBody>
            </p:sp>
            <p:sp>
              <p:nvSpPr>
                <p:cNvPr id="32" name="Arc 31">
                  <a:extLst>
                    <a:ext uri="{FF2B5EF4-FFF2-40B4-BE49-F238E27FC236}">
                      <a16:creationId xmlns:a16="http://schemas.microsoft.com/office/drawing/2014/main" id="{EACF5EA4-F0B1-B68A-69BA-9367358C896A}"/>
                    </a:ext>
                  </a:extLst>
                </p:cNvPr>
                <p:cNvSpPr/>
                <p:nvPr/>
              </p:nvSpPr>
              <p:spPr>
                <a:xfrm rot="10800000">
                  <a:off x="7086663" y="-1072570"/>
                  <a:ext cx="7798449" cy="5140713"/>
                </a:xfrm>
                <a:prstGeom prst="arc">
                  <a:avLst>
                    <a:gd name="adj1" fmla="val 15352715"/>
                    <a:gd name="adj2" fmla="val 18497"/>
                  </a:avLst>
                </a:prstGeom>
                <a:ln w="12700">
                  <a:solidFill>
                    <a:schemeClr val="accent1">
                      <a:lumMod val="20000"/>
                      <a:lumOff val="80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p>
              </p:txBody>
            </p:sp>
          </p:grpSp>
          <p:sp>
            <p:nvSpPr>
              <p:cNvPr id="29" name="Text Placeholder 4">
                <a:extLst>
                  <a:ext uri="{FF2B5EF4-FFF2-40B4-BE49-F238E27FC236}">
                    <a16:creationId xmlns:a16="http://schemas.microsoft.com/office/drawing/2014/main" id="{3A251D75-D497-B0FD-3E86-EEADA5F7FF1A}"/>
                  </a:ext>
                </a:extLst>
              </p:cNvPr>
              <p:cNvSpPr txBox="1">
                <a:spLocks/>
              </p:cNvSpPr>
              <p:nvPr/>
            </p:nvSpPr>
            <p:spPr>
              <a:xfrm>
                <a:off x="7699247" y="4820524"/>
                <a:ext cx="3342181" cy="470482"/>
              </a:xfrm>
              <a:prstGeom prst="rect">
                <a:avLst/>
              </a:prstGeom>
            </p:spPr>
            <p:txBody>
              <a:bodyPr/>
              <a:lstStyle>
                <a:lvl1pPr marL="228584" indent="-228584" algn="l" defTabSz="914334" rtl="0" eaLnBrk="1" latinLnBrk="0" hangingPunct="1">
                  <a:lnSpc>
                    <a:spcPct val="100000"/>
                  </a:lnSpc>
                  <a:spcBef>
                    <a:spcPts val="999"/>
                  </a:spcBef>
                  <a:buFont typeface="Arial"/>
                  <a:buChar char="•"/>
                  <a:defRPr sz="2400" kern="1200">
                    <a:solidFill>
                      <a:schemeClr val="tx1"/>
                    </a:solidFill>
                    <a:latin typeface="Century Gothic" charset="0"/>
                    <a:ea typeface="Century Gothic" charset="0"/>
                    <a:cs typeface="Century Gothic" charset="0"/>
                  </a:defRPr>
                </a:lvl1pPr>
                <a:lvl2pPr marL="685751" indent="-228584" algn="l" defTabSz="914334" rtl="0" eaLnBrk="1" latinLnBrk="0" hangingPunct="1">
                  <a:lnSpc>
                    <a:spcPct val="100000"/>
                  </a:lnSpc>
                  <a:spcBef>
                    <a:spcPts val="500"/>
                  </a:spcBef>
                  <a:buFont typeface=".AppleSystemUIFont" charset="-120"/>
                  <a:buChar char="–"/>
                  <a:defRPr sz="2400" kern="1200">
                    <a:solidFill>
                      <a:schemeClr val="tx1"/>
                    </a:solidFill>
                    <a:latin typeface="Century Gothic" charset="0"/>
                    <a:ea typeface="Century Gothic" charset="0"/>
                    <a:cs typeface="Century Gothic" charset="0"/>
                  </a:defRPr>
                </a:lvl2pPr>
                <a:lvl3pPr marL="1142918" indent="-228584" algn="l" defTabSz="914334" rtl="0" eaLnBrk="1" latinLnBrk="0" hangingPunct="1">
                  <a:lnSpc>
                    <a:spcPct val="100000"/>
                  </a:lnSpc>
                  <a:spcBef>
                    <a:spcPts val="500"/>
                  </a:spcBef>
                  <a:buFont typeface="Courier New" charset="0"/>
                  <a:buChar char="o"/>
                  <a:defRPr sz="2000" kern="1200">
                    <a:solidFill>
                      <a:schemeClr val="tx1"/>
                    </a:solidFill>
                    <a:latin typeface="Century Gothic" charset="0"/>
                    <a:ea typeface="Century Gothic" charset="0"/>
                    <a:cs typeface="Century Gothic" charset="0"/>
                  </a:defRPr>
                </a:lvl3pPr>
                <a:lvl4pPr marL="1600084" indent="-228584" algn="l" defTabSz="914334" rtl="0" eaLnBrk="1" latinLnBrk="0" hangingPunct="1">
                  <a:lnSpc>
                    <a:spcPct val="100000"/>
                  </a:lnSpc>
                  <a:spcBef>
                    <a:spcPts val="500"/>
                  </a:spcBef>
                  <a:buFont typeface="Wingdings" charset="2"/>
                  <a:buChar char="§"/>
                  <a:defRPr sz="1800" kern="1200">
                    <a:solidFill>
                      <a:schemeClr val="tx1"/>
                    </a:solidFill>
                    <a:latin typeface="Century Gothic" charset="0"/>
                    <a:ea typeface="Century Gothic" charset="0"/>
                    <a:cs typeface="Century Gothic" charset="0"/>
                  </a:defRPr>
                </a:lvl4pPr>
                <a:lvl5pPr marL="2114417" indent="-285750" algn="l" defTabSz="914334" rtl="0" eaLnBrk="1" latinLnBrk="0" hangingPunct="1">
                  <a:lnSpc>
                    <a:spcPct val="100000"/>
                  </a:lnSpc>
                  <a:spcBef>
                    <a:spcPts val="500"/>
                  </a:spcBef>
                  <a:buSzPct val="100000"/>
                  <a:buFont typeface="Wingdings" charset="2"/>
                  <a:buChar char="v"/>
                  <a:defRPr sz="1800" kern="1200">
                    <a:solidFill>
                      <a:schemeClr val="tx1"/>
                    </a:solidFill>
                    <a:latin typeface="Century Gothic" charset="0"/>
                    <a:ea typeface="Century Gothic" charset="0"/>
                    <a:cs typeface="Century Gothic" charset="0"/>
                  </a:defRPr>
                </a:lvl5pPr>
                <a:lvl6pPr marL="2514418"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586"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753"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5919"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1000" dirty="0">
                    <a:solidFill>
                      <a:schemeClr val="bg1"/>
                    </a:solidFill>
                  </a:rPr>
                  <a:t>ADAIR GALSTER</a:t>
                </a:r>
              </a:p>
            </p:txBody>
          </p:sp>
        </p:grpSp>
        <p:pic>
          <p:nvPicPr>
            <p:cNvPr id="27" name="Picture Placeholder 8" descr="A person smiling for the camera&#10;&#10;Description automatically generated with medium confidence">
              <a:extLst>
                <a:ext uri="{FF2B5EF4-FFF2-40B4-BE49-F238E27FC236}">
                  <a16:creationId xmlns:a16="http://schemas.microsoft.com/office/drawing/2014/main" id="{BFBED7E1-CA86-12AE-5175-EAFED5EAB8DA}"/>
                </a:ext>
              </a:extLst>
            </p:cNvPr>
            <p:cNvPicPr>
              <a:picLocks noChangeAspect="1"/>
            </p:cNvPicPr>
            <p:nvPr/>
          </p:nvPicPr>
          <p:blipFill>
            <a:blip r:embed="rId5"/>
            <a:srcRect l="21493" r="21493"/>
            <a:stretch>
              <a:fillRect/>
            </a:stretch>
          </p:blipFill>
          <p:spPr>
            <a:xfrm>
              <a:off x="7297594" y="424224"/>
              <a:ext cx="949064" cy="1109482"/>
            </a:xfrm>
            <a:prstGeom prst="rect">
              <a:avLst/>
            </a:prstGeom>
          </p:spPr>
        </p:pic>
      </p:grpSp>
    </p:spTree>
    <p:extLst>
      <p:ext uri="{BB962C8B-B14F-4D97-AF65-F5344CB8AC3E}">
        <p14:creationId xmlns:p14="http://schemas.microsoft.com/office/powerpoint/2010/main" val="1007323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ED347-E77C-4C26-AA07-5377D6CB7B9B}"/>
              </a:ext>
            </a:extLst>
          </p:cNvPr>
          <p:cNvSpPr>
            <a:spLocks noGrp="1"/>
          </p:cNvSpPr>
          <p:nvPr>
            <p:ph type="title"/>
          </p:nvPr>
        </p:nvSpPr>
        <p:spPr/>
        <p:txBody>
          <a:bodyPr/>
          <a:lstStyle/>
          <a:p>
            <a:r>
              <a:rPr lang="en-US" dirty="0"/>
              <a:t>Moving the Needle of Success</a:t>
            </a:r>
          </a:p>
        </p:txBody>
      </p:sp>
      <p:sp>
        <p:nvSpPr>
          <p:cNvPr id="3" name="Content Placeholder 2">
            <a:extLst>
              <a:ext uri="{FF2B5EF4-FFF2-40B4-BE49-F238E27FC236}">
                <a16:creationId xmlns:a16="http://schemas.microsoft.com/office/drawing/2014/main" id="{830EE91D-A43B-4E4B-AF3C-DEA13F8BE597}"/>
              </a:ext>
            </a:extLst>
          </p:cNvPr>
          <p:cNvSpPr>
            <a:spLocks noGrp="1"/>
          </p:cNvSpPr>
          <p:nvPr>
            <p:ph idx="1"/>
          </p:nvPr>
        </p:nvSpPr>
        <p:spPr/>
        <p:txBody>
          <a:bodyPr>
            <a:normAutofit/>
          </a:bodyPr>
          <a:lstStyle/>
          <a:p>
            <a:r>
              <a:rPr lang="en-US" sz="1600" dirty="0"/>
              <a:t>Plans need to </a:t>
            </a:r>
            <a:r>
              <a:rPr lang="en-US" sz="1600" b="1" dirty="0"/>
              <a:t>partner with a vendor </a:t>
            </a:r>
            <a:r>
              <a:rPr lang="en-US" sz="1600" dirty="0"/>
              <a:t>to help augment or supplement their CORE capabilities </a:t>
            </a:r>
          </a:p>
          <a:p>
            <a:pPr lvl="1"/>
            <a:r>
              <a:rPr lang="en-US" sz="1400" dirty="0"/>
              <a:t>The breadth of </a:t>
            </a:r>
            <a:r>
              <a:rPr lang="en-US" sz="1400" b="1" dirty="0"/>
              <a:t>Change Healthcare’s data lake</a:t>
            </a:r>
            <a:r>
              <a:rPr lang="en-US" sz="1400" dirty="0"/>
              <a:t> and the access to data is tremendously important to our clients. </a:t>
            </a:r>
          </a:p>
          <a:p>
            <a:pPr lvl="1"/>
            <a:r>
              <a:rPr lang="en-US" sz="1400" b="1" dirty="0"/>
              <a:t>Robust data lake:</a:t>
            </a:r>
            <a:r>
              <a:rPr lang="en-US" sz="1400" dirty="0"/>
              <a:t> unparalleled data repository of </a:t>
            </a:r>
            <a:r>
              <a:rPr lang="en-US" sz="1400" b="1" dirty="0"/>
              <a:t>more than 1.9 billion records</a:t>
            </a:r>
            <a:endParaRPr lang="en-US" sz="1400" dirty="0"/>
          </a:p>
          <a:p>
            <a:pPr lvl="1"/>
            <a:r>
              <a:rPr lang="en-US" sz="1400" b="1" dirty="0"/>
              <a:t>Proprietary match algorithm </a:t>
            </a:r>
            <a:r>
              <a:rPr lang="en-US" sz="1400" dirty="0"/>
              <a:t>to scan medical, pharmacy, behavioral health, dental, and vision eligibility information to </a:t>
            </a:r>
            <a:r>
              <a:rPr lang="en-US" sz="1400" b="1" dirty="0"/>
              <a:t>identify a member's payer of record</a:t>
            </a:r>
            <a:endParaRPr lang="en-US" sz="1400" dirty="0"/>
          </a:p>
          <a:p>
            <a:r>
              <a:rPr lang="en-US" sz="1600" b="1" dirty="0"/>
              <a:t>Constantly ping for eligibility</a:t>
            </a:r>
          </a:p>
          <a:p>
            <a:pPr lvl="1"/>
            <a:r>
              <a:rPr lang="en-US" sz="1400" dirty="0"/>
              <a:t>Policies are verified or updated at least monthly — and in many cases every couple of weeks.</a:t>
            </a:r>
          </a:p>
          <a:p>
            <a:pPr lvl="1"/>
            <a:r>
              <a:rPr lang="en-US" sz="1400" dirty="0"/>
              <a:t>Plans recognize that they can’t identify everything.</a:t>
            </a:r>
          </a:p>
          <a:p>
            <a:pPr lvl="1"/>
            <a:r>
              <a:rPr lang="en-US" sz="1400" dirty="0"/>
              <a:t>Working with existing vendors makes the ramp-up period incredibly efficient.  </a:t>
            </a:r>
          </a:p>
          <a:p>
            <a:pPr lvl="1"/>
            <a:r>
              <a:rPr lang="en-US" sz="1400" dirty="0"/>
              <a:t>Payers will vastly </a:t>
            </a:r>
            <a:r>
              <a:rPr lang="en-US" sz="1400" b="1" dirty="0"/>
              <a:t>reduce or eliminate their COB letter-generating process </a:t>
            </a:r>
            <a:r>
              <a:rPr lang="en-US" sz="1400" dirty="0"/>
              <a:t>to members.</a:t>
            </a:r>
          </a:p>
          <a:p>
            <a:pPr lvl="1"/>
            <a:r>
              <a:rPr lang="en-US" sz="1400" b="1" dirty="0"/>
              <a:t>Letters are costly </a:t>
            </a:r>
            <a:r>
              <a:rPr lang="en-US" sz="1400" dirty="0"/>
              <a:t>due to mailing/scanning costs and customer service calls.</a:t>
            </a:r>
          </a:p>
          <a:p>
            <a:pPr lvl="1"/>
            <a:r>
              <a:rPr lang="en-US" sz="1400" b="1" dirty="0"/>
              <a:t>Change Healthcare pings daily for matches.</a:t>
            </a:r>
          </a:p>
          <a:p>
            <a:pPr lvl="1"/>
            <a:endParaRPr lang="en-US" sz="1600" dirty="0"/>
          </a:p>
        </p:txBody>
      </p:sp>
      <p:grpSp>
        <p:nvGrpSpPr>
          <p:cNvPr id="24" name="Group 23">
            <a:extLst>
              <a:ext uri="{FF2B5EF4-FFF2-40B4-BE49-F238E27FC236}">
                <a16:creationId xmlns:a16="http://schemas.microsoft.com/office/drawing/2014/main" id="{13196903-E59A-4958-9B29-3C2F8AFC17BE}"/>
              </a:ext>
            </a:extLst>
          </p:cNvPr>
          <p:cNvGrpSpPr/>
          <p:nvPr/>
        </p:nvGrpSpPr>
        <p:grpSpPr>
          <a:xfrm>
            <a:off x="10384970" y="-534635"/>
            <a:ext cx="2360645" cy="2292793"/>
            <a:chOff x="7063272" y="-534635"/>
            <a:chExt cx="2360645" cy="2292793"/>
          </a:xfrm>
        </p:grpSpPr>
        <p:grpSp>
          <p:nvGrpSpPr>
            <p:cNvPr id="25" name="Group 24">
              <a:extLst>
                <a:ext uri="{FF2B5EF4-FFF2-40B4-BE49-F238E27FC236}">
                  <a16:creationId xmlns:a16="http://schemas.microsoft.com/office/drawing/2014/main" id="{CE11827A-293F-4541-B302-57DCBA539B32}"/>
                </a:ext>
              </a:extLst>
            </p:cNvPr>
            <p:cNvGrpSpPr/>
            <p:nvPr/>
          </p:nvGrpSpPr>
          <p:grpSpPr>
            <a:xfrm>
              <a:off x="7063272" y="-534635"/>
              <a:ext cx="2360645" cy="2292793"/>
              <a:chOff x="7699247" y="0"/>
              <a:chExt cx="5447586" cy="5291006"/>
            </a:xfrm>
          </p:grpSpPr>
          <p:grpSp>
            <p:nvGrpSpPr>
              <p:cNvPr id="27" name="Group 26">
                <a:extLst>
                  <a:ext uri="{FF2B5EF4-FFF2-40B4-BE49-F238E27FC236}">
                    <a16:creationId xmlns:a16="http://schemas.microsoft.com/office/drawing/2014/main" id="{0CDDFC2C-1DEB-4834-8E4C-88485C7DA490}"/>
                  </a:ext>
                </a:extLst>
              </p:cNvPr>
              <p:cNvGrpSpPr/>
              <p:nvPr/>
            </p:nvGrpSpPr>
            <p:grpSpPr>
              <a:xfrm>
                <a:off x="7764564" y="0"/>
                <a:ext cx="5382269" cy="5291006"/>
                <a:chOff x="6904170" y="-1426743"/>
                <a:chExt cx="7980942" cy="7415963"/>
              </a:xfrm>
            </p:grpSpPr>
            <p:grpSp>
              <p:nvGrpSpPr>
                <p:cNvPr id="29" name="Group 28">
                  <a:extLst>
                    <a:ext uri="{FF2B5EF4-FFF2-40B4-BE49-F238E27FC236}">
                      <a16:creationId xmlns:a16="http://schemas.microsoft.com/office/drawing/2014/main" id="{139AD0E5-FA79-4A21-BDDA-4F15DB0EFCDA}"/>
                    </a:ext>
                  </a:extLst>
                </p:cNvPr>
                <p:cNvGrpSpPr/>
                <p:nvPr/>
              </p:nvGrpSpPr>
              <p:grpSpPr>
                <a:xfrm>
                  <a:off x="6904170" y="1437148"/>
                  <a:ext cx="4716315" cy="4552072"/>
                  <a:chOff x="5694803" y="1422400"/>
                  <a:chExt cx="4716315" cy="4552072"/>
                </a:xfrm>
              </p:grpSpPr>
              <p:sp>
                <p:nvSpPr>
                  <p:cNvPr id="32" name="Freeform 32">
                    <a:extLst>
                      <a:ext uri="{FF2B5EF4-FFF2-40B4-BE49-F238E27FC236}">
                        <a16:creationId xmlns:a16="http://schemas.microsoft.com/office/drawing/2014/main" id="{29865CAA-B7F5-47BF-BC9D-327B854E5146}"/>
                      </a:ext>
                    </a:extLst>
                  </p:cNvPr>
                  <p:cNvSpPr/>
                  <p:nvPr/>
                </p:nvSpPr>
                <p:spPr>
                  <a:xfrm>
                    <a:off x="5694803" y="1422402"/>
                    <a:ext cx="4716315" cy="4063646"/>
                  </a:xfrm>
                  <a:custGeom>
                    <a:avLst/>
                    <a:gdLst>
                      <a:gd name="connsiteX0" fmla="*/ 330981 w 4716314"/>
                      <a:gd name="connsiteY0" fmla="*/ 0 h 4063647"/>
                      <a:gd name="connsiteX1" fmla="*/ 3477350 w 4716314"/>
                      <a:gd name="connsiteY1" fmla="*/ 0 h 4063647"/>
                      <a:gd name="connsiteX2" fmla="*/ 3661346 w 4716314"/>
                      <a:gd name="connsiteY2" fmla="*/ 98785 h 4063647"/>
                      <a:gd name="connsiteX3" fmla="*/ 4643533 w 4716314"/>
                      <a:gd name="connsiteY3" fmla="*/ 744541 h 4063647"/>
                      <a:gd name="connsiteX4" fmla="*/ 4716314 w 4716314"/>
                      <a:gd name="connsiteY4" fmla="*/ 802810 h 4063647"/>
                      <a:gd name="connsiteX5" fmla="*/ 4716314 w 4716314"/>
                      <a:gd name="connsiteY5" fmla="*/ 4063647 h 4063647"/>
                      <a:gd name="connsiteX6" fmla="*/ 4625264 w 4716314"/>
                      <a:gd name="connsiteY6" fmla="*/ 4057901 h 4063647"/>
                      <a:gd name="connsiteX7" fmla="*/ 1947064 w 4716314"/>
                      <a:gd name="connsiteY7" fmla="*/ 3127889 h 4063647"/>
                      <a:gd name="connsiteX8" fmla="*/ 174303 w 4716314"/>
                      <a:gd name="connsiteY8" fmla="*/ 1783110 h 4063647"/>
                      <a:gd name="connsiteX9" fmla="*/ 0 w 4716314"/>
                      <a:gd name="connsiteY9" fmla="*/ 1591100 h 4063647"/>
                      <a:gd name="connsiteX10" fmla="*/ 0 w 4716314"/>
                      <a:gd name="connsiteY10" fmla="*/ 330981 h 4063647"/>
                      <a:gd name="connsiteX11" fmla="*/ 330981 w 4716314"/>
                      <a:gd name="connsiteY11" fmla="*/ 0 h 406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16314" h="4063647">
                        <a:moveTo>
                          <a:pt x="330981" y="0"/>
                        </a:moveTo>
                        <a:lnTo>
                          <a:pt x="3477350" y="0"/>
                        </a:lnTo>
                        <a:lnTo>
                          <a:pt x="3661346" y="98785"/>
                        </a:lnTo>
                        <a:cubicBezTo>
                          <a:pt x="4016794" y="299946"/>
                          <a:pt x="4346131" y="517805"/>
                          <a:pt x="4643533" y="744541"/>
                        </a:cubicBezTo>
                        <a:lnTo>
                          <a:pt x="4716314" y="802810"/>
                        </a:lnTo>
                        <a:lnTo>
                          <a:pt x="4716314" y="4063647"/>
                        </a:lnTo>
                        <a:lnTo>
                          <a:pt x="4625264" y="4057901"/>
                        </a:lnTo>
                        <a:cubicBezTo>
                          <a:pt x="3848990" y="3980442"/>
                          <a:pt x="2894925" y="3664319"/>
                          <a:pt x="1947064" y="3127889"/>
                        </a:cubicBezTo>
                        <a:cubicBezTo>
                          <a:pt x="1236169" y="2725567"/>
                          <a:pt x="629714" y="2256454"/>
                          <a:pt x="174303" y="1783110"/>
                        </a:cubicBezTo>
                        <a:lnTo>
                          <a:pt x="0" y="1591100"/>
                        </a:lnTo>
                        <a:lnTo>
                          <a:pt x="0" y="330981"/>
                        </a:lnTo>
                        <a:cubicBezTo>
                          <a:pt x="0" y="148185"/>
                          <a:pt x="148185" y="0"/>
                          <a:pt x="330981" y="0"/>
                        </a:cubicBezTo>
                        <a:close/>
                      </a:path>
                    </a:pathLst>
                  </a:custGeom>
                  <a:solidFill>
                    <a:schemeClr val="tx1">
                      <a:alpha val="90124"/>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dirty="0"/>
                  </a:p>
                </p:txBody>
              </p:sp>
              <p:sp>
                <p:nvSpPr>
                  <p:cNvPr id="33" name="Freeform 33">
                    <a:extLst>
                      <a:ext uri="{FF2B5EF4-FFF2-40B4-BE49-F238E27FC236}">
                        <a16:creationId xmlns:a16="http://schemas.microsoft.com/office/drawing/2014/main" id="{13142C6B-D18B-4D77-AB5B-5B51B51BFC13}"/>
                      </a:ext>
                    </a:extLst>
                  </p:cNvPr>
                  <p:cNvSpPr/>
                  <p:nvPr/>
                </p:nvSpPr>
                <p:spPr>
                  <a:xfrm>
                    <a:off x="9172153" y="1422400"/>
                    <a:ext cx="1238964" cy="802810"/>
                  </a:xfrm>
                  <a:custGeom>
                    <a:avLst/>
                    <a:gdLst>
                      <a:gd name="connsiteX0" fmla="*/ 0 w 1238964"/>
                      <a:gd name="connsiteY0" fmla="*/ 0 h 802810"/>
                      <a:gd name="connsiteX1" fmla="*/ 907983 w 1238964"/>
                      <a:gd name="connsiteY1" fmla="*/ 0 h 802810"/>
                      <a:gd name="connsiteX2" fmla="*/ 1238964 w 1238964"/>
                      <a:gd name="connsiteY2" fmla="*/ 330981 h 802810"/>
                      <a:gd name="connsiteX3" fmla="*/ 1238964 w 1238964"/>
                      <a:gd name="connsiteY3" fmla="*/ 802810 h 802810"/>
                      <a:gd name="connsiteX4" fmla="*/ 1166183 w 1238964"/>
                      <a:gd name="connsiteY4" fmla="*/ 744541 h 802810"/>
                      <a:gd name="connsiteX5" fmla="*/ 183996 w 1238964"/>
                      <a:gd name="connsiteY5" fmla="*/ 98785 h 802810"/>
                      <a:gd name="connsiteX6" fmla="*/ 0 w 1238964"/>
                      <a:gd name="connsiteY6" fmla="*/ 0 h 80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964" h="802810">
                        <a:moveTo>
                          <a:pt x="0" y="0"/>
                        </a:moveTo>
                        <a:lnTo>
                          <a:pt x="907983" y="0"/>
                        </a:lnTo>
                        <a:cubicBezTo>
                          <a:pt x="1090779" y="0"/>
                          <a:pt x="1238964" y="148185"/>
                          <a:pt x="1238964" y="330981"/>
                        </a:cubicBezTo>
                        <a:lnTo>
                          <a:pt x="1238964" y="802810"/>
                        </a:lnTo>
                        <a:lnTo>
                          <a:pt x="1166183" y="744541"/>
                        </a:lnTo>
                        <a:cubicBezTo>
                          <a:pt x="868781" y="517805"/>
                          <a:pt x="539444" y="299946"/>
                          <a:pt x="183996" y="98785"/>
                        </a:cubicBezTo>
                        <a:lnTo>
                          <a:pt x="0" y="0"/>
                        </a:ln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dirty="0"/>
                  </a:p>
                </p:txBody>
              </p:sp>
              <p:sp>
                <p:nvSpPr>
                  <p:cNvPr id="34" name="Freeform 34">
                    <a:extLst>
                      <a:ext uri="{FF2B5EF4-FFF2-40B4-BE49-F238E27FC236}">
                        <a16:creationId xmlns:a16="http://schemas.microsoft.com/office/drawing/2014/main" id="{CAF1415B-12A3-4D88-A291-15268A985338}"/>
                      </a:ext>
                    </a:extLst>
                  </p:cNvPr>
                  <p:cNvSpPr/>
                  <p:nvPr/>
                </p:nvSpPr>
                <p:spPr>
                  <a:xfrm>
                    <a:off x="5694803" y="3013500"/>
                    <a:ext cx="4716314" cy="2960972"/>
                  </a:xfrm>
                  <a:custGeom>
                    <a:avLst/>
                    <a:gdLst>
                      <a:gd name="connsiteX0" fmla="*/ 0 w 4716314"/>
                      <a:gd name="connsiteY0" fmla="*/ 0 h 2960972"/>
                      <a:gd name="connsiteX1" fmla="*/ 174303 w 4716314"/>
                      <a:gd name="connsiteY1" fmla="*/ 192010 h 2960972"/>
                      <a:gd name="connsiteX2" fmla="*/ 1947064 w 4716314"/>
                      <a:gd name="connsiteY2" fmla="*/ 1536789 h 2960972"/>
                      <a:gd name="connsiteX3" fmla="*/ 4625264 w 4716314"/>
                      <a:gd name="connsiteY3" fmla="*/ 2466801 h 2960972"/>
                      <a:gd name="connsiteX4" fmla="*/ 4716314 w 4716314"/>
                      <a:gd name="connsiteY4" fmla="*/ 2472547 h 2960972"/>
                      <a:gd name="connsiteX5" fmla="*/ 4716314 w 4716314"/>
                      <a:gd name="connsiteY5" fmla="*/ 2629991 h 2960972"/>
                      <a:gd name="connsiteX6" fmla="*/ 4385333 w 4716314"/>
                      <a:gd name="connsiteY6" fmla="*/ 2960972 h 2960972"/>
                      <a:gd name="connsiteX7" fmla="*/ 330981 w 4716314"/>
                      <a:gd name="connsiteY7" fmla="*/ 2960972 h 2960972"/>
                      <a:gd name="connsiteX8" fmla="*/ 0 w 4716314"/>
                      <a:gd name="connsiteY8" fmla="*/ 2629991 h 2960972"/>
                      <a:gd name="connsiteX9" fmla="*/ 0 w 4716314"/>
                      <a:gd name="connsiteY9" fmla="*/ 0 h 29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6314" h="2960972">
                        <a:moveTo>
                          <a:pt x="0" y="0"/>
                        </a:moveTo>
                        <a:lnTo>
                          <a:pt x="174303" y="192010"/>
                        </a:lnTo>
                        <a:cubicBezTo>
                          <a:pt x="629714" y="665354"/>
                          <a:pt x="1236169" y="1134467"/>
                          <a:pt x="1947064" y="1536789"/>
                        </a:cubicBezTo>
                        <a:cubicBezTo>
                          <a:pt x="2894925" y="2073219"/>
                          <a:pt x="3848990" y="2389342"/>
                          <a:pt x="4625264" y="2466801"/>
                        </a:cubicBezTo>
                        <a:lnTo>
                          <a:pt x="4716314" y="2472547"/>
                        </a:lnTo>
                        <a:lnTo>
                          <a:pt x="4716314" y="2629991"/>
                        </a:lnTo>
                        <a:cubicBezTo>
                          <a:pt x="4716314" y="2812787"/>
                          <a:pt x="4568129" y="2960972"/>
                          <a:pt x="4385333" y="2960972"/>
                        </a:cubicBezTo>
                        <a:lnTo>
                          <a:pt x="330981" y="2960972"/>
                        </a:lnTo>
                        <a:cubicBezTo>
                          <a:pt x="148185" y="2960972"/>
                          <a:pt x="0" y="2812787"/>
                          <a:pt x="0" y="2629991"/>
                        </a:cubicBezTo>
                        <a:lnTo>
                          <a:pt x="0" y="0"/>
                        </a:ln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dirty="0"/>
                  </a:p>
                </p:txBody>
              </p:sp>
            </p:grpSp>
            <p:sp>
              <p:nvSpPr>
                <p:cNvPr id="30" name="Arc 29">
                  <a:extLst>
                    <a:ext uri="{FF2B5EF4-FFF2-40B4-BE49-F238E27FC236}">
                      <a16:creationId xmlns:a16="http://schemas.microsoft.com/office/drawing/2014/main" id="{20C09CBA-4255-4BCC-9426-F97E62754AB0}"/>
                    </a:ext>
                  </a:extLst>
                </p:cNvPr>
                <p:cNvSpPr/>
                <p:nvPr/>
              </p:nvSpPr>
              <p:spPr>
                <a:xfrm rot="10424134">
                  <a:off x="6957477" y="-1426743"/>
                  <a:ext cx="7798449" cy="5140713"/>
                </a:xfrm>
                <a:prstGeom prst="arc">
                  <a:avLst>
                    <a:gd name="adj1" fmla="val 15511267"/>
                    <a:gd name="adj2" fmla="val 18497"/>
                  </a:avLst>
                </a:prstGeom>
                <a:ln w="12700">
                  <a:solidFill>
                    <a:schemeClr val="accent1">
                      <a:lumMod val="20000"/>
                      <a:lumOff val="80000"/>
                      <a:alpha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p>
              </p:txBody>
            </p:sp>
            <p:sp>
              <p:nvSpPr>
                <p:cNvPr id="31" name="Arc 30">
                  <a:extLst>
                    <a:ext uri="{FF2B5EF4-FFF2-40B4-BE49-F238E27FC236}">
                      <a16:creationId xmlns:a16="http://schemas.microsoft.com/office/drawing/2014/main" id="{22D3B0F7-8CA4-4049-AA7C-BA1D0745A9A9}"/>
                    </a:ext>
                  </a:extLst>
                </p:cNvPr>
                <p:cNvSpPr/>
                <p:nvPr/>
              </p:nvSpPr>
              <p:spPr>
                <a:xfrm rot="10800000">
                  <a:off x="7086663" y="-1072570"/>
                  <a:ext cx="7798449" cy="5140713"/>
                </a:xfrm>
                <a:prstGeom prst="arc">
                  <a:avLst>
                    <a:gd name="adj1" fmla="val 15352715"/>
                    <a:gd name="adj2" fmla="val 18497"/>
                  </a:avLst>
                </a:prstGeom>
                <a:ln w="12700">
                  <a:solidFill>
                    <a:schemeClr val="accent1">
                      <a:lumMod val="20000"/>
                      <a:lumOff val="80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p>
              </p:txBody>
            </p:sp>
          </p:grpSp>
          <p:sp>
            <p:nvSpPr>
              <p:cNvPr id="28" name="Text Placeholder 4">
                <a:extLst>
                  <a:ext uri="{FF2B5EF4-FFF2-40B4-BE49-F238E27FC236}">
                    <a16:creationId xmlns:a16="http://schemas.microsoft.com/office/drawing/2014/main" id="{DC6F25F4-BDA8-4AB5-BF86-77E3B9DCB025}"/>
                  </a:ext>
                </a:extLst>
              </p:cNvPr>
              <p:cNvSpPr txBox="1">
                <a:spLocks/>
              </p:cNvSpPr>
              <p:nvPr/>
            </p:nvSpPr>
            <p:spPr>
              <a:xfrm>
                <a:off x="7699247" y="4820524"/>
                <a:ext cx="3342181" cy="470482"/>
              </a:xfrm>
              <a:prstGeom prst="rect">
                <a:avLst/>
              </a:prstGeom>
            </p:spPr>
            <p:txBody>
              <a:bodyPr/>
              <a:lstStyle>
                <a:lvl1pPr marL="228584" indent="-228584" algn="l" defTabSz="914334" rtl="0" eaLnBrk="1" latinLnBrk="0" hangingPunct="1">
                  <a:lnSpc>
                    <a:spcPct val="100000"/>
                  </a:lnSpc>
                  <a:spcBef>
                    <a:spcPts val="999"/>
                  </a:spcBef>
                  <a:buFont typeface="Arial"/>
                  <a:buChar char="•"/>
                  <a:defRPr sz="2400" kern="1200">
                    <a:solidFill>
                      <a:schemeClr val="tx1"/>
                    </a:solidFill>
                    <a:latin typeface="Century Gothic" charset="0"/>
                    <a:ea typeface="Century Gothic" charset="0"/>
                    <a:cs typeface="Century Gothic" charset="0"/>
                  </a:defRPr>
                </a:lvl1pPr>
                <a:lvl2pPr marL="685751" indent="-228584" algn="l" defTabSz="914334" rtl="0" eaLnBrk="1" latinLnBrk="0" hangingPunct="1">
                  <a:lnSpc>
                    <a:spcPct val="100000"/>
                  </a:lnSpc>
                  <a:spcBef>
                    <a:spcPts val="500"/>
                  </a:spcBef>
                  <a:buFont typeface=".AppleSystemUIFont" charset="-120"/>
                  <a:buChar char="–"/>
                  <a:defRPr sz="2400" kern="1200">
                    <a:solidFill>
                      <a:schemeClr val="tx1"/>
                    </a:solidFill>
                    <a:latin typeface="Century Gothic" charset="0"/>
                    <a:ea typeface="Century Gothic" charset="0"/>
                    <a:cs typeface="Century Gothic" charset="0"/>
                  </a:defRPr>
                </a:lvl2pPr>
                <a:lvl3pPr marL="1142918" indent="-228584" algn="l" defTabSz="914334" rtl="0" eaLnBrk="1" latinLnBrk="0" hangingPunct="1">
                  <a:lnSpc>
                    <a:spcPct val="100000"/>
                  </a:lnSpc>
                  <a:spcBef>
                    <a:spcPts val="500"/>
                  </a:spcBef>
                  <a:buFont typeface="Courier New" charset="0"/>
                  <a:buChar char="o"/>
                  <a:defRPr sz="2000" kern="1200">
                    <a:solidFill>
                      <a:schemeClr val="tx1"/>
                    </a:solidFill>
                    <a:latin typeface="Century Gothic" charset="0"/>
                    <a:ea typeface="Century Gothic" charset="0"/>
                    <a:cs typeface="Century Gothic" charset="0"/>
                  </a:defRPr>
                </a:lvl3pPr>
                <a:lvl4pPr marL="1600084" indent="-228584" algn="l" defTabSz="914334" rtl="0" eaLnBrk="1" latinLnBrk="0" hangingPunct="1">
                  <a:lnSpc>
                    <a:spcPct val="100000"/>
                  </a:lnSpc>
                  <a:spcBef>
                    <a:spcPts val="500"/>
                  </a:spcBef>
                  <a:buFont typeface="Wingdings" charset="2"/>
                  <a:buChar char="§"/>
                  <a:defRPr sz="1800" kern="1200">
                    <a:solidFill>
                      <a:schemeClr val="tx1"/>
                    </a:solidFill>
                    <a:latin typeface="Century Gothic" charset="0"/>
                    <a:ea typeface="Century Gothic" charset="0"/>
                    <a:cs typeface="Century Gothic" charset="0"/>
                  </a:defRPr>
                </a:lvl4pPr>
                <a:lvl5pPr marL="2114417" indent="-285750" algn="l" defTabSz="914334" rtl="0" eaLnBrk="1" latinLnBrk="0" hangingPunct="1">
                  <a:lnSpc>
                    <a:spcPct val="100000"/>
                  </a:lnSpc>
                  <a:spcBef>
                    <a:spcPts val="500"/>
                  </a:spcBef>
                  <a:buSzPct val="100000"/>
                  <a:buFont typeface="Wingdings" charset="2"/>
                  <a:buChar char="v"/>
                  <a:defRPr sz="1800" kern="1200">
                    <a:solidFill>
                      <a:schemeClr val="tx1"/>
                    </a:solidFill>
                    <a:latin typeface="Century Gothic" charset="0"/>
                    <a:ea typeface="Century Gothic" charset="0"/>
                    <a:cs typeface="Century Gothic" charset="0"/>
                  </a:defRPr>
                </a:lvl5pPr>
                <a:lvl6pPr marL="2514418"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586"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753"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5919" indent="-228584" algn="l" defTabSz="91433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1000" dirty="0">
                    <a:solidFill>
                      <a:schemeClr val="bg1"/>
                    </a:solidFill>
                  </a:rPr>
                  <a:t>ADAIR GALSTER</a:t>
                </a:r>
              </a:p>
            </p:txBody>
          </p:sp>
        </p:grpSp>
        <p:pic>
          <p:nvPicPr>
            <p:cNvPr id="26" name="Picture Placeholder 8" descr="A person smiling for the camera&#10;&#10;Description automatically generated with medium confidence">
              <a:extLst>
                <a:ext uri="{FF2B5EF4-FFF2-40B4-BE49-F238E27FC236}">
                  <a16:creationId xmlns:a16="http://schemas.microsoft.com/office/drawing/2014/main" id="{CC56BC20-AB8B-497A-8392-DEF206C0427A}"/>
                </a:ext>
              </a:extLst>
            </p:cNvPr>
            <p:cNvPicPr>
              <a:picLocks noChangeAspect="1"/>
            </p:cNvPicPr>
            <p:nvPr/>
          </p:nvPicPr>
          <p:blipFill>
            <a:blip r:embed="rId2"/>
            <a:srcRect l="21493" r="21493"/>
            <a:stretch>
              <a:fillRect/>
            </a:stretch>
          </p:blipFill>
          <p:spPr>
            <a:xfrm>
              <a:off x="7297594" y="424224"/>
              <a:ext cx="949064" cy="1109482"/>
            </a:xfrm>
            <a:prstGeom prst="rect">
              <a:avLst/>
            </a:prstGeom>
          </p:spPr>
        </p:pic>
      </p:grpSp>
    </p:spTree>
    <p:extLst>
      <p:ext uri="{BB962C8B-B14F-4D97-AF65-F5344CB8AC3E}">
        <p14:creationId xmlns:p14="http://schemas.microsoft.com/office/powerpoint/2010/main" val="1027121351"/>
      </p:ext>
    </p:extLst>
  </p:cSld>
  <p:clrMapOvr>
    <a:masterClrMapping/>
  </p:clrMapOvr>
</p:sld>
</file>

<file path=ppt/theme/theme1.xml><?xml version="1.0" encoding="utf-8"?>
<a:theme xmlns:a="http://schemas.openxmlformats.org/drawingml/2006/main" name="Office Theme">
  <a:themeElements>
    <a:clrScheme name="Custom 6">
      <a:dk1>
        <a:srgbClr val="121A6C"/>
      </a:dk1>
      <a:lt1>
        <a:srgbClr val="FEFFFF"/>
      </a:lt1>
      <a:dk2>
        <a:srgbClr val="F8445F"/>
      </a:dk2>
      <a:lt2>
        <a:srgbClr val="FEFFFF"/>
      </a:lt2>
      <a:accent1>
        <a:srgbClr val="121A6C"/>
      </a:accent1>
      <a:accent2>
        <a:srgbClr val="59D0FF"/>
      </a:accent2>
      <a:accent3>
        <a:srgbClr val="45E9A7"/>
      </a:accent3>
      <a:accent4>
        <a:srgbClr val="465961"/>
      </a:accent4>
      <a:accent5>
        <a:srgbClr val="8300CD"/>
      </a:accent5>
      <a:accent6>
        <a:srgbClr val="E940CD"/>
      </a:accent6>
      <a:hlink>
        <a:srgbClr val="121A6C"/>
      </a:hlink>
      <a:folHlink>
        <a:srgbClr val="36464F"/>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8225</TotalTime>
  <Words>1875</Words>
  <Application>Microsoft Office PowerPoint</Application>
  <PresentationFormat>Widescreen</PresentationFormat>
  <Paragraphs>160</Paragraphs>
  <Slides>18</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.AppleSystemUIFont</vt:lpstr>
      <vt:lpstr>Arial</vt:lpstr>
      <vt:lpstr>Calibri</vt:lpstr>
      <vt:lpstr>Century Gothic</vt:lpstr>
      <vt:lpstr>Century Gothic Regular</vt:lpstr>
      <vt:lpstr>Courier New</vt:lpstr>
      <vt:lpstr>Wingdings</vt:lpstr>
      <vt:lpstr>Office Theme</vt:lpstr>
      <vt:lpstr>Coordination of Benefits:</vt:lpstr>
      <vt:lpstr>Agenda</vt:lpstr>
      <vt:lpstr>Coordination of Benefits:  A First Line of Defense Against Overpayments </vt:lpstr>
      <vt:lpstr>Today’s Experts</vt:lpstr>
      <vt:lpstr>Payment-Accuracy Strategy Employ End-to-End COB to Prevent Overpayments</vt:lpstr>
      <vt:lpstr>Definitions</vt:lpstr>
      <vt:lpstr>Variations Between Plans</vt:lpstr>
      <vt:lpstr>Major Pain Points</vt:lpstr>
      <vt:lpstr>Moving the Needle of Success</vt:lpstr>
      <vt:lpstr>Question-and-Answer Session </vt:lpstr>
      <vt:lpstr>1. Have you seen lower rates of COD with the easing of the pandemic and an increase in employment?</vt:lpstr>
      <vt:lpstr>2. Is there a limit to how far back plans can retrospectively review and take back claims? I’ve seen two years later after the claim has paid. </vt:lpstr>
      <vt:lpstr>3. My plan really struggles with pharmacy COB. We find it impossible to recover any dollars once paid. Is this your experience as well? </vt:lpstr>
      <vt:lpstr>4. I’m a plan with 250K members. How often should I send files to my COB vendor?</vt:lpstr>
      <vt:lpstr>5. Do you see many retro eligibility changes in the industry that impact coordination of benefits? </vt:lpstr>
      <vt:lpstr>6. We're late to the COB games with only a small internal team. What kind of initial next steps would you suggest?</vt:lpstr>
      <vt:lpstr>Thank you for your interest in  “Coordination of Benefits: A First Line of Defense Against Overpayments”  Presented by Change Healthcare.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Lanier, Caroline</dc:creator>
  <cp:lastModifiedBy>Perkins, Ryan</cp:lastModifiedBy>
  <cp:revision>191</cp:revision>
  <cp:lastPrinted>2022-05-04T16:12:32Z</cp:lastPrinted>
  <dcterms:created xsi:type="dcterms:W3CDTF">2018-06-07T14:57:19Z</dcterms:created>
  <dcterms:modified xsi:type="dcterms:W3CDTF">2022-06-02T00:23:18Z</dcterms:modified>
</cp:coreProperties>
</file>